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738" autoAdjust="0"/>
  </p:normalViewPr>
  <p:slideViewPr>
    <p:cSldViewPr snapToGrid="0">
      <p:cViewPr varScale="1">
        <p:scale>
          <a:sx n="59" d="100"/>
          <a:sy n="59" d="100"/>
        </p:scale>
        <p:origin x="1589" y="53"/>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Hello Everyone! My name is Anthony. </a:t>
            </a:r>
            <a:r>
              <a:rPr lang="en-US" sz="1100" b="0" i="0" u="none" strike="noStrike" cap="none">
                <a:solidFill>
                  <a:srgbClr val="000000"/>
                </a:solidFill>
                <a:effectLst/>
                <a:latin typeface="Arial"/>
                <a:ea typeface="Arial"/>
                <a:cs typeface="Arial"/>
                <a:sym typeface="Arial"/>
              </a:rPr>
              <a:t>I am going to talk to you guys about Security Policy and how important it can be for integrating into your software.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Resizing to zero is a test to check the collection is </a:t>
            </a:r>
            <a:r>
              <a:rPr lang="en-US" dirty="0" err="1"/>
              <a:t>zero’d</a:t>
            </a:r>
            <a:r>
              <a:rPr lang="en-US" dirty="0"/>
              <a:t> by checking for emptiness. If its not empty, it will decrease to zero then check again.</a:t>
            </a:r>
          </a:p>
        </p:txBody>
      </p:sp>
    </p:spTree>
    <p:extLst>
      <p:ext uri="{BB962C8B-B14F-4D97-AF65-F5344CB8AC3E}">
        <p14:creationId xmlns:p14="http://schemas.microsoft.com/office/powerpoint/2010/main" val="2380404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The always fail test is self-explanatory. The test verifies that the unit test can flag fails. Which you can see how it looks as the test result on the bottom. </a:t>
            </a:r>
            <a:endParaRPr lang="en-US" dirty="0"/>
          </a:p>
        </p:txBody>
      </p:sp>
    </p:spTree>
    <p:extLst>
      <p:ext uri="{BB962C8B-B14F-4D97-AF65-F5344CB8AC3E}">
        <p14:creationId xmlns:p14="http://schemas.microsoft.com/office/powerpoint/2010/main" val="4204945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Out of range exception thrown test verifies an exception is thrown when an index is out of bounds</a:t>
            </a:r>
            <a:endParaRPr lang="en-US" dirty="0"/>
          </a:p>
        </p:txBody>
      </p:sp>
    </p:spTree>
    <p:extLst>
      <p:ext uri="{BB962C8B-B14F-4D97-AF65-F5344CB8AC3E}">
        <p14:creationId xmlns:p14="http://schemas.microsoft.com/office/powerpoint/2010/main" val="3676538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is a </a:t>
            </a:r>
            <a:r>
              <a:rPr lang="en-US" sz="1100" b="0" i="0" u="none" strike="noStrike" cap="none" dirty="0" err="1">
                <a:solidFill>
                  <a:srgbClr val="000000"/>
                </a:solidFill>
                <a:effectLst/>
                <a:latin typeface="Arial"/>
                <a:ea typeface="Arial"/>
                <a:cs typeface="Arial"/>
                <a:sym typeface="Arial"/>
              </a:rPr>
              <a:t>DevSecOps</a:t>
            </a:r>
            <a:r>
              <a:rPr lang="en-US" sz="1100" b="0" i="0" u="none" strike="noStrike" cap="none" dirty="0">
                <a:solidFill>
                  <a:srgbClr val="000000"/>
                </a:solidFill>
                <a:effectLst/>
                <a:latin typeface="Arial"/>
                <a:ea typeface="Arial"/>
                <a:cs typeface="Arial"/>
                <a:sym typeface="Arial"/>
              </a:rPr>
              <a:t> diagram breakdown how automation can be integrated into </a:t>
            </a:r>
            <a:r>
              <a:rPr lang="en-US" sz="1100" b="0" i="0" u="none" strike="noStrike" cap="none" dirty="0" err="1">
                <a:solidFill>
                  <a:srgbClr val="000000"/>
                </a:solidFill>
                <a:effectLst/>
                <a:latin typeface="Arial"/>
                <a:ea typeface="Arial"/>
                <a:cs typeface="Arial"/>
                <a:sym typeface="Arial"/>
              </a:rPr>
              <a:t>Devops</a:t>
            </a:r>
            <a:r>
              <a:rPr lang="en-US" sz="1100" b="0" i="0" u="none" strike="noStrike" cap="none" dirty="0">
                <a:solidFill>
                  <a:srgbClr val="000000"/>
                </a:solidFill>
                <a:effectLst/>
                <a:latin typeface="Arial"/>
                <a:ea typeface="Arial"/>
                <a:cs typeface="Arial"/>
                <a:sym typeface="Arial"/>
              </a:rPr>
              <a:t> to help convert into </a:t>
            </a:r>
            <a:r>
              <a:rPr lang="en-US" sz="1100" b="0" i="0" u="none" strike="noStrike" cap="none" dirty="0" err="1">
                <a:solidFill>
                  <a:srgbClr val="000000"/>
                </a:solidFill>
                <a:effectLst/>
                <a:latin typeface="Arial"/>
                <a:ea typeface="Arial"/>
                <a:cs typeface="Arial"/>
                <a:sym typeface="Arial"/>
              </a:rPr>
              <a:t>DevSecOps</a:t>
            </a:r>
            <a:endParaRPr lang="en-US"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The diagram shows a visual representation of how DevOps is converted to </a:t>
            </a:r>
            <a:r>
              <a:rPr lang="en-US" sz="1100" b="0" i="0" u="none" strike="noStrike" cap="none" dirty="0" err="1">
                <a:solidFill>
                  <a:srgbClr val="000000"/>
                </a:solidFill>
                <a:effectLst/>
                <a:latin typeface="Arial"/>
                <a:ea typeface="Arial"/>
                <a:cs typeface="Arial"/>
                <a:sym typeface="Arial"/>
              </a:rPr>
              <a:t>DevSecOps</a:t>
            </a:r>
            <a:r>
              <a:rPr lang="en-US" sz="1100" b="0" i="0" u="none" strike="noStrike" cap="none" dirty="0">
                <a:solidFill>
                  <a:srgbClr val="000000"/>
                </a:solidFill>
                <a:effectLst/>
                <a:latin typeface="Arial"/>
                <a:ea typeface="Arial"/>
                <a:cs typeface="Arial"/>
                <a:sym typeface="Arial"/>
              </a:rPr>
              <a:t> utilization automation. These are some of the tools that can be used for static analyzing or detecting vulnerabilities. </a:t>
            </a:r>
            <a:r>
              <a:rPr lang="en-US" sz="1100" b="0" i="0" u="none" strike="noStrike" cap="none" dirty="0" err="1">
                <a:solidFill>
                  <a:srgbClr val="000000"/>
                </a:solidFill>
                <a:effectLst/>
                <a:latin typeface="Arial"/>
                <a:ea typeface="Arial"/>
                <a:cs typeface="Arial"/>
                <a:sym typeface="Arial"/>
              </a:rPr>
              <a:t>CodeSonar</a:t>
            </a:r>
            <a:r>
              <a:rPr lang="en-US" sz="1100" b="0" i="0" u="none" strike="noStrike" cap="none" dirty="0">
                <a:solidFill>
                  <a:srgbClr val="000000"/>
                </a:solidFill>
                <a:effectLst/>
                <a:latin typeface="Arial"/>
                <a:ea typeface="Arial"/>
                <a:cs typeface="Arial"/>
                <a:sym typeface="Arial"/>
              </a:rPr>
              <a:t> finds issues early and can run without any manual intervention. </a:t>
            </a:r>
            <a:r>
              <a:rPr lang="en-US" sz="1100" b="0" i="0" u="none" strike="noStrike" cap="none" dirty="0" err="1">
                <a:solidFill>
                  <a:srgbClr val="000000"/>
                </a:solidFill>
                <a:effectLst/>
                <a:latin typeface="Arial"/>
                <a:ea typeface="Arial"/>
                <a:cs typeface="Arial"/>
                <a:sym typeface="Arial"/>
              </a:rPr>
              <a:t>Parasoft</a:t>
            </a:r>
            <a:r>
              <a:rPr lang="en-US" sz="1100" b="0" i="0" u="none" strike="noStrike" cap="none" dirty="0">
                <a:solidFill>
                  <a:srgbClr val="000000"/>
                </a:solidFill>
                <a:effectLst/>
                <a:latin typeface="Arial"/>
                <a:ea typeface="Arial"/>
                <a:cs typeface="Arial"/>
                <a:sym typeface="Arial"/>
              </a:rPr>
              <a:t> is widely used for analysis throughout the pipeline. Falco is a runtime security that monitors suspicious activity during the production phase.</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It is risky to wait to establish security because it will not only be expensive but extensive to find the root of the cause. It will be prone to critical data breaches because of missed vulnerabilities during the testing phase. Some of the benefits of starting early is that it will improve the quality of the software, be efficient, and create trust with customers in the long run. </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cs typeface="Arial"/>
                <a:sym typeface="Arial"/>
              </a:rPr>
              <a:t>Here some steps to get started with.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Some of the gaps that can harm the policy are outdated versions of firewall, lack of monitoring and auditing, and insufficient training because no use of standards.</a:t>
            </a:r>
          </a:p>
          <a:p>
            <a:r>
              <a:rPr lang="en-US" sz="1100" b="0" i="0" u="none" strike="noStrike" cap="none" dirty="0">
                <a:solidFill>
                  <a:srgbClr val="000000"/>
                </a:solidFill>
                <a:effectLst/>
                <a:latin typeface="Arial"/>
                <a:ea typeface="Arial"/>
                <a:cs typeface="Arial"/>
                <a:sym typeface="Arial"/>
              </a:rPr>
              <a:t>Recommendations for mitigating all of this would be following standards to maximize a good stable structure. Create a routine to stay consistent with auditing codes and updating patches. Utilize the tools that can detect vulnerabilities.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In conclusion, make sure to apply defense in the system to create a fail-safe environment throughout the whole system. Please keep in mind that nothing is impenetrable, everything can be vulnerable at some point so stay on top of it. The earlier you start thinking secure the safer your software will be, so let’s start now. Thank you for your time!</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Let’s start with an overview of defense in depth and why it would be needed in a security policy. It is the foundation for a secure system since it can define the expectations and responsibilities for how the software and data should be managed. A security policy can also lead to mitigating human errors as that is a big factor of vulnerabilities. </a:t>
            </a:r>
          </a:p>
          <a:p>
            <a:r>
              <a:rPr lang="en-US" sz="1100" b="0" i="0" u="none" strike="noStrike" cap="none" dirty="0">
                <a:solidFill>
                  <a:srgbClr val="000000"/>
                </a:solidFill>
                <a:effectLst/>
                <a:latin typeface="Arial"/>
                <a:ea typeface="Arial"/>
                <a:cs typeface="Arial"/>
                <a:sym typeface="Arial"/>
              </a:rPr>
              <a:t>How does it support defense in depth though?</a:t>
            </a:r>
          </a:p>
          <a:p>
            <a:r>
              <a:rPr lang="en-US" sz="1100" b="0" i="0" u="none" strike="noStrike" cap="none" dirty="0">
                <a:solidFill>
                  <a:srgbClr val="000000"/>
                </a:solidFill>
                <a:effectLst/>
                <a:latin typeface="Arial"/>
                <a:ea typeface="Arial"/>
                <a:cs typeface="Arial"/>
                <a:sym typeface="Arial"/>
              </a:rPr>
              <a:t>Well, it can define how multi-layer security is applied into the system. Also, referencing the diagram it ensures the security for network, cloud, host, and the app. </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Here we have a threat matrix that can show us a couple of coding standards that I research that are rated from most severe to least. What does it all mean? You can see how on the left side of the Matrix there a probability is going from the least likely up to the most likely. On the right side, there is severity that goes from lowest to highest. This matrix can be used to see what would be most important for assessing a risk.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are 10 principles that can help categorize the coding standards we have done a risk assessment on. As you can look closer you can see the standards can have multiple categorizations for each of the principles.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On this next slide there is the risk assessment done on the 10-coding standard discussed. They have been rated from highest to lowest risk level based on combinations of severity, likelihood, remediation cost, and priority.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There are 3 types of encryption policies that we will talk about which are Encryption at rest, Encryption in flight, and Encryption in use. Encryption at rest protects data stored in databases or backups by encrypting where it rests. It should be applied with key management systems for secure access control. The reason for its use it helps prevent unauthorize access if physical media is stolen, which also is compliance with the GDPR.  </a:t>
            </a:r>
          </a:p>
          <a:p>
            <a:pPr marL="0" lvl="0" indent="0" algn="l" rtl="0">
              <a:lnSpc>
                <a:spcPct val="100000"/>
              </a:lnSpc>
              <a:spcBef>
                <a:spcPts val="0"/>
              </a:spcBef>
              <a:spcAft>
                <a:spcPts val="0"/>
              </a:spcAft>
              <a:buSzPts val="1100"/>
              <a:buNone/>
            </a:pPr>
            <a:r>
              <a:rPr lang="en-US" dirty="0"/>
              <a:t>Encryption in flight Secures data while it’s transiting across networks such as a server and a user. It should be applied with a secure network like HTTPS or secure APIs. The reason for use is that it helps ensure data confidentiality during transmission.</a:t>
            </a:r>
          </a:p>
          <a:p>
            <a:pPr marL="0" lvl="0" indent="0" algn="l" rtl="0">
              <a:lnSpc>
                <a:spcPct val="100000"/>
              </a:lnSpc>
              <a:spcBef>
                <a:spcPts val="0"/>
              </a:spcBef>
              <a:spcAft>
                <a:spcPts val="0"/>
              </a:spcAft>
              <a:buSzPts val="1100"/>
              <a:buNone/>
            </a:pPr>
            <a:r>
              <a:rPr lang="en-US" dirty="0"/>
              <a:t>Encryption in use Protects data while it is being actively processed in memory. It should be applied by using memory encryptions for system handling private data. The reason for use is that it helps protect data from insider threats like malware and enables processing data without exposing it in plain text.</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triple-A policies play a big role in structuring a secure system. Authentication is the process of verifying the identity of a user or system before granting access. The authentication process works by systems using a username and password for accounts. The reason this policy applies is to prevent unauthorize users from accessing the system.</a:t>
            </a:r>
          </a:p>
          <a:p>
            <a:pPr marL="0" lvl="0" indent="0" algn="l" rtl="0">
              <a:lnSpc>
                <a:spcPct val="100000"/>
              </a:lnSpc>
              <a:spcBef>
                <a:spcPts val="0"/>
              </a:spcBef>
              <a:spcAft>
                <a:spcPts val="0"/>
              </a:spcAft>
              <a:buSzPts val="1100"/>
              <a:buNone/>
            </a:pPr>
            <a:r>
              <a:rPr lang="en-US" dirty="0"/>
              <a:t>Authorization determines what actions and permission a user or system has after they have been authenticated. It applies by using the least privilege principle as users only get access to what they need. The reason it applies is because it helps prevent abuse of access and enforces segregation of duties like who approves what.</a:t>
            </a:r>
          </a:p>
          <a:p>
            <a:pPr marL="0" lvl="0" indent="0" algn="l" rtl="0">
              <a:lnSpc>
                <a:spcPct val="100000"/>
              </a:lnSpc>
              <a:spcBef>
                <a:spcPts val="0"/>
              </a:spcBef>
              <a:spcAft>
                <a:spcPts val="0"/>
              </a:spcAft>
              <a:buSzPts val="1100"/>
              <a:buNone/>
            </a:pPr>
            <a:r>
              <a:rPr lang="en-US" dirty="0"/>
              <a:t>Accounting tracks and logs actions performed by a user or system. The application is used by network monitoring tools or application logs. The reason it applies is because it enables an incident response and helps detect insider threats.</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Unit testing is utilized for testing individual components in code such as a function, class, or method independent from the program. Some of the tests that we were able to accomplish through Google test are clear erase collection, resizing to zero, always fail, out of range exception thrown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Clear erase collection is a test that checks collection to verify that it is empty. If it is not empty it will clear the collection and check again for emptiness</a:t>
            </a:r>
          </a:p>
        </p:txBody>
      </p:sp>
    </p:spTree>
    <p:extLst>
      <p:ext uri="{BB962C8B-B14F-4D97-AF65-F5344CB8AC3E}">
        <p14:creationId xmlns:p14="http://schemas.microsoft.com/office/powerpoint/2010/main" val="1531545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iki.sei.cmu.edu/confluence/pages/viewpage.action?pageId=88046682" TargetMode="External"/><Relationship Id="rId3" Type="http://schemas.openxmlformats.org/officeDocument/2006/relationships/notesSlide" Target="../notesSlides/notesSlide18.xml"/><Relationship Id="rId7" Type="http://schemas.openxmlformats.org/officeDocument/2006/relationships/hyperlink" Target="https://nsysgroup.com/blog/encryption-for-the-three-states-of-data-best-practices/?utm"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www.techtarget.com/searchsecurity/definition/authentication-authorization-and-accounting?utm" TargetMode="External"/><Relationship Id="rId5" Type="http://schemas.openxmlformats.org/officeDocument/2006/relationships/hyperlink" Target="https://celerity-uk.com/blog/10-of-the-most-common-security-gaps-and-how-you-can-fix-them/" TargetMode="External"/><Relationship Id="rId4" Type="http://schemas.openxmlformats.org/officeDocument/2006/relationships/hyperlink" Target="https://medium.com/@alex_berdyshev/why-software-security-should-be-a-top-priority-in-development-cca74072ef34" TargetMode="Externa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Anthony Miranda Aponte</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4" name="Audio 13">
            <a:hlinkClick r:id="" action="ppaction://media"/>
            <a:extLst>
              <a:ext uri="{FF2B5EF4-FFF2-40B4-BE49-F238E27FC236}">
                <a16:creationId xmlns:a16="http://schemas.microsoft.com/office/drawing/2014/main" id="{4645AAB6-1E13-6B2B-93A4-221CF8FEB76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188"/>
    </mc:Choice>
    <mc:Fallback>
      <p:transition spd="slow" advTm="11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5991-DD27-8897-7F4D-A43F2E07C8BE}"/>
              </a:ext>
            </a:extLst>
          </p:cNvPr>
          <p:cNvSpPr>
            <a:spLocks noGrp="1"/>
          </p:cNvSpPr>
          <p:nvPr>
            <p:ph type="title"/>
          </p:nvPr>
        </p:nvSpPr>
        <p:spPr/>
        <p:txBody>
          <a:bodyPr/>
          <a:lstStyle/>
          <a:p>
            <a:r>
              <a:rPr lang="en-US" dirty="0" err="1"/>
              <a:t>ResizingToZero</a:t>
            </a:r>
            <a:endParaRPr lang="en-US" dirty="0"/>
          </a:p>
        </p:txBody>
      </p:sp>
      <p:sp>
        <p:nvSpPr>
          <p:cNvPr id="3" name="Text Placeholder 2">
            <a:extLst>
              <a:ext uri="{FF2B5EF4-FFF2-40B4-BE49-F238E27FC236}">
                <a16:creationId xmlns:a16="http://schemas.microsoft.com/office/drawing/2014/main" id="{744E77A6-C18D-4F47-6ABB-AC235C94AC46}"/>
              </a:ext>
            </a:extLst>
          </p:cNvPr>
          <p:cNvSpPr>
            <a:spLocks noGrp="1"/>
          </p:cNvSpPr>
          <p:nvPr>
            <p:ph type="body" idx="1"/>
          </p:nvPr>
        </p:nvSpPr>
        <p:spPr>
          <a:xfrm>
            <a:off x="7141579" y="2178875"/>
            <a:ext cx="4791919" cy="2870808"/>
          </a:xfrm>
        </p:spPr>
        <p:txBody>
          <a:bodyPr/>
          <a:lstStyle/>
          <a:p>
            <a:r>
              <a:rPr lang="en-US" dirty="0"/>
              <a:t>Test to check the collection is zero by check for emptiness</a:t>
            </a:r>
          </a:p>
          <a:p>
            <a:r>
              <a:rPr lang="en-US" dirty="0"/>
              <a:t>If it’s not empty, decrease to zero then check again.</a:t>
            </a:r>
          </a:p>
        </p:txBody>
      </p:sp>
      <p:pic>
        <p:nvPicPr>
          <p:cNvPr id="5" name="Picture 4" descr="A computer screen shot of code&#10;&#10;AI-generated content may be incorrect.">
            <a:extLst>
              <a:ext uri="{FF2B5EF4-FFF2-40B4-BE49-F238E27FC236}">
                <a16:creationId xmlns:a16="http://schemas.microsoft.com/office/drawing/2014/main" id="{F87EF978-B5C1-34D7-9918-D7181F4C5691}"/>
              </a:ext>
            </a:extLst>
          </p:cNvPr>
          <p:cNvPicPr>
            <a:picLocks noChangeAspect="1"/>
          </p:cNvPicPr>
          <p:nvPr/>
        </p:nvPicPr>
        <p:blipFill>
          <a:blip r:embed="rId5"/>
          <a:stretch>
            <a:fillRect/>
          </a:stretch>
        </p:blipFill>
        <p:spPr>
          <a:xfrm>
            <a:off x="685800" y="2178874"/>
            <a:ext cx="6235861" cy="2870808"/>
          </a:xfrm>
          <a:prstGeom prst="rect">
            <a:avLst/>
          </a:prstGeom>
        </p:spPr>
      </p:pic>
      <p:pic>
        <p:nvPicPr>
          <p:cNvPr id="7" name="Picture 6">
            <a:extLst>
              <a:ext uri="{FF2B5EF4-FFF2-40B4-BE49-F238E27FC236}">
                <a16:creationId xmlns:a16="http://schemas.microsoft.com/office/drawing/2014/main" id="{0CB40FB5-0FEB-A8B7-6B9D-09E07C542163}"/>
              </a:ext>
            </a:extLst>
          </p:cNvPr>
          <p:cNvPicPr>
            <a:picLocks noChangeAspect="1"/>
          </p:cNvPicPr>
          <p:nvPr/>
        </p:nvPicPr>
        <p:blipFill>
          <a:blip r:embed="rId6"/>
          <a:stretch>
            <a:fillRect/>
          </a:stretch>
        </p:blipFill>
        <p:spPr>
          <a:xfrm>
            <a:off x="685800" y="5186841"/>
            <a:ext cx="9684166" cy="820420"/>
          </a:xfrm>
          <a:prstGeom prst="rect">
            <a:avLst/>
          </a:prstGeom>
        </p:spPr>
      </p:pic>
      <p:pic>
        <p:nvPicPr>
          <p:cNvPr id="11" name="Audio 10">
            <a:hlinkClick r:id="" action="ppaction://media"/>
            <a:extLst>
              <a:ext uri="{FF2B5EF4-FFF2-40B4-BE49-F238E27FC236}">
                <a16:creationId xmlns:a16="http://schemas.microsoft.com/office/drawing/2014/main" id="{EFF41A6B-B9A6-0C93-9185-2F8DE8C5E73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60217"/>
      </p:ext>
    </p:extLst>
  </p:cSld>
  <p:clrMapOvr>
    <a:masterClrMapping/>
  </p:clrMapOvr>
  <mc:AlternateContent xmlns:mc="http://schemas.openxmlformats.org/markup-compatibility/2006">
    <mc:Choice xmlns:p14="http://schemas.microsoft.com/office/powerpoint/2010/main" Requires="p14">
      <p:transition spd="slow" p14:dur="2000" advTm="12665"/>
    </mc:Choice>
    <mc:Fallback>
      <p:transition spd="slow" advTm="12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FB9D-B3EF-F0B2-E7E1-AAF302800C0A}"/>
              </a:ext>
            </a:extLst>
          </p:cNvPr>
          <p:cNvSpPr>
            <a:spLocks noGrp="1"/>
          </p:cNvSpPr>
          <p:nvPr>
            <p:ph type="title"/>
          </p:nvPr>
        </p:nvSpPr>
        <p:spPr/>
        <p:txBody>
          <a:bodyPr/>
          <a:lstStyle/>
          <a:p>
            <a:r>
              <a:rPr lang="en-US" dirty="0" err="1"/>
              <a:t>AlwaysFail</a:t>
            </a:r>
            <a:endParaRPr lang="en-US" dirty="0"/>
          </a:p>
        </p:txBody>
      </p:sp>
      <p:sp>
        <p:nvSpPr>
          <p:cNvPr id="3" name="Text Placeholder 2">
            <a:extLst>
              <a:ext uri="{FF2B5EF4-FFF2-40B4-BE49-F238E27FC236}">
                <a16:creationId xmlns:a16="http://schemas.microsoft.com/office/drawing/2014/main" id="{1CD83899-D135-5A7C-4A61-6E37AE38F838}"/>
              </a:ext>
            </a:extLst>
          </p:cNvPr>
          <p:cNvSpPr>
            <a:spLocks noGrp="1"/>
          </p:cNvSpPr>
          <p:nvPr>
            <p:ph type="body" idx="1"/>
          </p:nvPr>
        </p:nvSpPr>
        <p:spPr>
          <a:xfrm>
            <a:off x="7153154" y="2224936"/>
            <a:ext cx="4353046" cy="3993749"/>
          </a:xfrm>
        </p:spPr>
        <p:txBody>
          <a:bodyPr/>
          <a:lstStyle/>
          <a:p>
            <a:r>
              <a:rPr lang="en-US" dirty="0"/>
              <a:t>Test verifies that the unit test can flag fails. </a:t>
            </a:r>
          </a:p>
        </p:txBody>
      </p:sp>
      <p:pic>
        <p:nvPicPr>
          <p:cNvPr id="5" name="Picture 4" descr="A screen shot of a computer screen&#10;&#10;AI-generated content may be incorrect.">
            <a:extLst>
              <a:ext uri="{FF2B5EF4-FFF2-40B4-BE49-F238E27FC236}">
                <a16:creationId xmlns:a16="http://schemas.microsoft.com/office/drawing/2014/main" id="{E2604274-CB85-D9F0-CD4E-4926E94028FF}"/>
              </a:ext>
            </a:extLst>
          </p:cNvPr>
          <p:cNvPicPr>
            <a:picLocks noChangeAspect="1"/>
          </p:cNvPicPr>
          <p:nvPr/>
        </p:nvPicPr>
        <p:blipFill>
          <a:blip r:embed="rId5"/>
          <a:stretch>
            <a:fillRect/>
          </a:stretch>
        </p:blipFill>
        <p:spPr>
          <a:xfrm>
            <a:off x="685800" y="2224936"/>
            <a:ext cx="6039091" cy="1497922"/>
          </a:xfrm>
          <a:prstGeom prst="rect">
            <a:avLst/>
          </a:prstGeom>
        </p:spPr>
      </p:pic>
      <p:pic>
        <p:nvPicPr>
          <p:cNvPr id="7" name="Picture 6" descr="A black background with white text&#10;&#10;AI-generated content may be incorrect.">
            <a:extLst>
              <a:ext uri="{FF2B5EF4-FFF2-40B4-BE49-F238E27FC236}">
                <a16:creationId xmlns:a16="http://schemas.microsoft.com/office/drawing/2014/main" id="{CB2F19C2-CF03-6B15-2A3F-C77996E26D19}"/>
              </a:ext>
            </a:extLst>
          </p:cNvPr>
          <p:cNvPicPr>
            <a:picLocks noChangeAspect="1"/>
          </p:cNvPicPr>
          <p:nvPr/>
        </p:nvPicPr>
        <p:blipFill>
          <a:blip r:embed="rId6"/>
          <a:stretch>
            <a:fillRect/>
          </a:stretch>
        </p:blipFill>
        <p:spPr>
          <a:xfrm>
            <a:off x="685800" y="4206622"/>
            <a:ext cx="6260476" cy="735768"/>
          </a:xfrm>
          <a:prstGeom prst="rect">
            <a:avLst/>
          </a:prstGeom>
        </p:spPr>
      </p:pic>
      <p:pic>
        <p:nvPicPr>
          <p:cNvPr id="15" name="Audio 14">
            <a:hlinkClick r:id="" action="ppaction://media"/>
            <a:extLst>
              <a:ext uri="{FF2B5EF4-FFF2-40B4-BE49-F238E27FC236}">
                <a16:creationId xmlns:a16="http://schemas.microsoft.com/office/drawing/2014/main" id="{E29578D0-FFD1-4455-59BB-12CAF25558F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87941914"/>
      </p:ext>
    </p:extLst>
  </p:cSld>
  <p:clrMapOvr>
    <a:masterClrMapping/>
  </p:clrMapOvr>
  <mc:AlternateContent xmlns:mc="http://schemas.openxmlformats.org/markup-compatibility/2006">
    <mc:Choice xmlns:p14="http://schemas.microsoft.com/office/powerpoint/2010/main" Requires="p14">
      <p:transition spd="slow" p14:dur="2000" advTm="13033"/>
    </mc:Choice>
    <mc:Fallback>
      <p:transition spd="slow" advTm="13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3E70-2905-54A1-104A-E2F19B450C0B}"/>
              </a:ext>
            </a:extLst>
          </p:cNvPr>
          <p:cNvSpPr>
            <a:spLocks noGrp="1"/>
          </p:cNvSpPr>
          <p:nvPr>
            <p:ph type="title"/>
          </p:nvPr>
        </p:nvSpPr>
        <p:spPr/>
        <p:txBody>
          <a:bodyPr/>
          <a:lstStyle/>
          <a:p>
            <a:r>
              <a:rPr lang="en-US" dirty="0" err="1"/>
              <a:t>OutOfRangeExceptionThrown</a:t>
            </a:r>
            <a:endParaRPr lang="en-US" dirty="0"/>
          </a:p>
        </p:txBody>
      </p:sp>
      <p:sp>
        <p:nvSpPr>
          <p:cNvPr id="3" name="Text Placeholder 2">
            <a:extLst>
              <a:ext uri="{FF2B5EF4-FFF2-40B4-BE49-F238E27FC236}">
                <a16:creationId xmlns:a16="http://schemas.microsoft.com/office/drawing/2014/main" id="{0BE9420C-AC03-3B5E-484B-75D03518D9C9}"/>
              </a:ext>
            </a:extLst>
          </p:cNvPr>
          <p:cNvSpPr>
            <a:spLocks noGrp="1"/>
          </p:cNvSpPr>
          <p:nvPr>
            <p:ph type="body" idx="1"/>
          </p:nvPr>
        </p:nvSpPr>
        <p:spPr>
          <a:xfrm>
            <a:off x="8009680" y="2222918"/>
            <a:ext cx="3680750" cy="2846793"/>
          </a:xfrm>
        </p:spPr>
        <p:txBody>
          <a:bodyPr/>
          <a:lstStyle/>
          <a:p>
            <a:r>
              <a:rPr lang="en-US" dirty="0"/>
              <a:t>Test verifies an exception is thrown when an index is out of bounds</a:t>
            </a:r>
          </a:p>
        </p:txBody>
      </p:sp>
      <p:pic>
        <p:nvPicPr>
          <p:cNvPr id="9" name="Picture 8" descr="A black screen with green and blue text&#10;&#10;AI-generated content may be incorrect.">
            <a:extLst>
              <a:ext uri="{FF2B5EF4-FFF2-40B4-BE49-F238E27FC236}">
                <a16:creationId xmlns:a16="http://schemas.microsoft.com/office/drawing/2014/main" id="{EEB2EF6D-8AE7-A835-1EAD-4EAEA0F06BFA}"/>
              </a:ext>
            </a:extLst>
          </p:cNvPr>
          <p:cNvPicPr>
            <a:picLocks noChangeAspect="1"/>
          </p:cNvPicPr>
          <p:nvPr/>
        </p:nvPicPr>
        <p:blipFill>
          <a:blip r:embed="rId5"/>
          <a:stretch>
            <a:fillRect/>
          </a:stretch>
        </p:blipFill>
        <p:spPr>
          <a:xfrm>
            <a:off x="167791" y="2815224"/>
            <a:ext cx="7841889" cy="1496663"/>
          </a:xfrm>
          <a:prstGeom prst="rect">
            <a:avLst/>
          </a:prstGeom>
        </p:spPr>
      </p:pic>
      <p:pic>
        <p:nvPicPr>
          <p:cNvPr id="11" name="Picture 10">
            <a:extLst>
              <a:ext uri="{FF2B5EF4-FFF2-40B4-BE49-F238E27FC236}">
                <a16:creationId xmlns:a16="http://schemas.microsoft.com/office/drawing/2014/main" id="{1C650833-7080-228D-26FF-53189F95130F}"/>
              </a:ext>
            </a:extLst>
          </p:cNvPr>
          <p:cNvPicPr>
            <a:picLocks noChangeAspect="1"/>
          </p:cNvPicPr>
          <p:nvPr/>
        </p:nvPicPr>
        <p:blipFill>
          <a:blip r:embed="rId6"/>
          <a:stretch>
            <a:fillRect/>
          </a:stretch>
        </p:blipFill>
        <p:spPr>
          <a:xfrm>
            <a:off x="167791" y="5069711"/>
            <a:ext cx="9575638" cy="636608"/>
          </a:xfrm>
          <a:prstGeom prst="rect">
            <a:avLst/>
          </a:prstGeom>
        </p:spPr>
      </p:pic>
      <p:pic>
        <p:nvPicPr>
          <p:cNvPr id="15" name="Audio 14">
            <a:hlinkClick r:id="" action="ppaction://media"/>
            <a:extLst>
              <a:ext uri="{FF2B5EF4-FFF2-40B4-BE49-F238E27FC236}">
                <a16:creationId xmlns:a16="http://schemas.microsoft.com/office/drawing/2014/main" id="{84FAE005-6F61-0B16-314F-FE7B202BD69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02426772"/>
      </p:ext>
    </p:extLst>
  </p:cSld>
  <p:clrMapOvr>
    <a:masterClrMapping/>
  </p:clrMapOvr>
  <mc:AlternateContent xmlns:mc="http://schemas.openxmlformats.org/markup-compatibility/2006">
    <mc:Choice xmlns:p14="http://schemas.microsoft.com/office/powerpoint/2010/main" Requires="p14">
      <p:transition spd="slow" p14:dur="2000" advTm="11952"/>
    </mc:Choice>
    <mc:Fallback>
      <p:transition spd="slow" advTm="11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988DCB94-BF08-0F2F-C547-EF4F1EC21BA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461"/>
    </mc:Choice>
    <mc:Fallback>
      <p:transition spd="slow" advTm="14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500"/>
              </a:spcBef>
              <a:spcAft>
                <a:spcPts val="0"/>
              </a:spcAft>
              <a:buClr>
                <a:schemeClr val="lt1"/>
              </a:buClr>
              <a:buSzPts val="2000"/>
              <a:buNone/>
            </a:pPr>
            <a:r>
              <a:rPr lang="en-US" sz="1600" dirty="0"/>
              <a:t>Diagram shows visual representation of how DevOps converts to </a:t>
            </a:r>
            <a:r>
              <a:rPr lang="en-US" sz="1600" dirty="0" err="1"/>
              <a:t>DevSecOps</a:t>
            </a:r>
            <a:r>
              <a:rPr lang="en-US" sz="1600" dirty="0"/>
              <a:t> utilizing automation. </a:t>
            </a:r>
          </a:p>
          <a:p>
            <a:pPr marL="457200" lvl="1" indent="0" algn="l" rtl="0">
              <a:lnSpc>
                <a:spcPct val="90000"/>
              </a:lnSpc>
              <a:spcBef>
                <a:spcPts val="500"/>
              </a:spcBef>
              <a:spcAft>
                <a:spcPts val="0"/>
              </a:spcAft>
              <a:buClr>
                <a:schemeClr val="lt1"/>
              </a:buClr>
              <a:buSzPts val="2000"/>
              <a:buNone/>
            </a:pPr>
            <a:endParaRPr lang="en-US" sz="1600" dirty="0"/>
          </a:p>
          <a:p>
            <a:pPr marL="457200" lvl="1" indent="0" algn="l" rtl="0">
              <a:lnSpc>
                <a:spcPct val="90000"/>
              </a:lnSpc>
              <a:spcBef>
                <a:spcPts val="500"/>
              </a:spcBef>
              <a:spcAft>
                <a:spcPts val="0"/>
              </a:spcAft>
              <a:buClr>
                <a:schemeClr val="lt1"/>
              </a:buClr>
              <a:buSzPts val="2000"/>
              <a:buNone/>
            </a:pPr>
            <a:r>
              <a:rPr lang="en-US" sz="1400" dirty="0"/>
              <a:t>External Tools</a:t>
            </a:r>
          </a:p>
          <a:p>
            <a:pPr marL="685800" lvl="1" indent="-228600" algn="l" rtl="0">
              <a:lnSpc>
                <a:spcPct val="90000"/>
              </a:lnSpc>
              <a:spcBef>
                <a:spcPts val="500"/>
              </a:spcBef>
              <a:spcAft>
                <a:spcPts val="0"/>
              </a:spcAft>
              <a:buClr>
                <a:schemeClr val="lt1"/>
              </a:buClr>
              <a:buSzPts val="2000"/>
              <a:buChar char="•"/>
            </a:pPr>
            <a:r>
              <a:rPr lang="en-US" sz="1600" dirty="0" err="1"/>
              <a:t>CodeSonar</a:t>
            </a:r>
            <a:endParaRPr lang="en-US" sz="1600" dirty="0"/>
          </a:p>
          <a:p>
            <a:pPr marL="1143000" lvl="2" indent="-228600">
              <a:buSzPts val="2000"/>
            </a:pPr>
            <a:r>
              <a:rPr lang="en-US" sz="1400" dirty="0"/>
              <a:t>find issue early before deployment</a:t>
            </a:r>
          </a:p>
          <a:p>
            <a:pPr marL="1143000" lvl="2" indent="-228600">
              <a:buSzPts val="2000"/>
            </a:pPr>
            <a:r>
              <a:rPr lang="en-US" sz="1400" dirty="0"/>
              <a:t>Runs without manual intervention</a:t>
            </a:r>
          </a:p>
          <a:p>
            <a:pPr marL="1143000" lvl="2" indent="-228600">
              <a:buSzPts val="2000"/>
            </a:pPr>
            <a:r>
              <a:rPr lang="en-US" sz="1400" dirty="0"/>
              <a:t>Used during verify and test phase of Automation</a:t>
            </a:r>
          </a:p>
          <a:p>
            <a:pPr marL="685800" lvl="1" indent="-228600" algn="l" rtl="0">
              <a:lnSpc>
                <a:spcPct val="90000"/>
              </a:lnSpc>
              <a:spcBef>
                <a:spcPts val="500"/>
              </a:spcBef>
              <a:spcAft>
                <a:spcPts val="0"/>
              </a:spcAft>
              <a:buClr>
                <a:schemeClr val="lt1"/>
              </a:buClr>
              <a:buSzPts val="2000"/>
              <a:buChar char="•"/>
            </a:pPr>
            <a:r>
              <a:rPr lang="en-US" sz="1600" dirty="0" err="1"/>
              <a:t>Parasoft</a:t>
            </a:r>
            <a:r>
              <a:rPr lang="en-US" sz="1600" dirty="0"/>
              <a:t> C/C++</a:t>
            </a:r>
          </a:p>
          <a:p>
            <a:pPr marL="1143000" lvl="2" indent="-228600">
              <a:buSzPts val="2000"/>
            </a:pPr>
            <a:r>
              <a:rPr lang="en-US" sz="1400" dirty="0"/>
              <a:t>analysis</a:t>
            </a:r>
          </a:p>
          <a:p>
            <a:pPr marL="1143000" lvl="2" indent="-228600">
              <a:buSzPts val="2000"/>
            </a:pPr>
            <a:r>
              <a:rPr lang="en-US" sz="1400" dirty="0"/>
              <a:t>Used continuously Automated static through the pipeline</a:t>
            </a:r>
          </a:p>
          <a:p>
            <a:pPr marL="685800" lvl="1" indent="-228600" algn="l" rtl="0">
              <a:lnSpc>
                <a:spcPct val="90000"/>
              </a:lnSpc>
              <a:spcBef>
                <a:spcPts val="500"/>
              </a:spcBef>
              <a:spcAft>
                <a:spcPts val="0"/>
              </a:spcAft>
              <a:buClr>
                <a:schemeClr val="lt1"/>
              </a:buClr>
              <a:buSzPts val="2000"/>
              <a:buChar char="•"/>
            </a:pPr>
            <a:r>
              <a:rPr lang="en-US" sz="1600" dirty="0"/>
              <a:t>Falco</a:t>
            </a:r>
          </a:p>
          <a:p>
            <a:pPr marL="1143000" lvl="2" indent="-228600">
              <a:buSzPts val="2000"/>
            </a:pPr>
            <a:r>
              <a:rPr lang="en-US" sz="1400" dirty="0"/>
              <a:t>Runtime Security (IDS)</a:t>
            </a:r>
          </a:p>
          <a:p>
            <a:pPr marL="1143000" lvl="2" indent="-228600">
              <a:buSzPts val="2000"/>
            </a:pPr>
            <a:r>
              <a:rPr lang="en-US" sz="1400" dirty="0"/>
              <a:t>Monitors suspicious activity during production</a:t>
            </a:r>
            <a:endParaRPr sz="1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CE2D85E0-E8F1-3EB6-BF4E-0F7AE7242D5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411"/>
    </mc:Choice>
    <mc:Fallback>
      <p:transition spd="slow" advTm="36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916774" y="31393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D62F6312-F37A-37E8-B9CF-9961F4BF4B7B}"/>
              </a:ext>
            </a:extLst>
          </p:cNvPr>
          <p:cNvGraphicFramePr>
            <a:graphicFrameLocks noGrp="1"/>
          </p:cNvGraphicFramePr>
          <p:nvPr>
            <p:extLst>
              <p:ext uri="{D42A27DB-BD31-4B8C-83A1-F6EECF244321}">
                <p14:modId xmlns:p14="http://schemas.microsoft.com/office/powerpoint/2010/main" val="2557513936"/>
              </p:ext>
            </p:extLst>
          </p:nvPr>
        </p:nvGraphicFramePr>
        <p:xfrm>
          <a:off x="940181" y="1457961"/>
          <a:ext cx="10311638" cy="2152904"/>
        </p:xfrm>
        <a:graphic>
          <a:graphicData uri="http://schemas.openxmlformats.org/drawingml/2006/table">
            <a:tbl>
              <a:tblPr firstRow="1" bandRow="1">
                <a:tableStyleId>{802198C4-3087-4945-87E3-76CBB3509B7E}</a:tableStyleId>
              </a:tblPr>
              <a:tblGrid>
                <a:gridCol w="5155819">
                  <a:extLst>
                    <a:ext uri="{9D8B030D-6E8A-4147-A177-3AD203B41FA5}">
                      <a16:colId xmlns:a16="http://schemas.microsoft.com/office/drawing/2014/main" val="3919024458"/>
                    </a:ext>
                  </a:extLst>
                </a:gridCol>
                <a:gridCol w="5155819">
                  <a:extLst>
                    <a:ext uri="{9D8B030D-6E8A-4147-A177-3AD203B41FA5}">
                      <a16:colId xmlns:a16="http://schemas.microsoft.com/office/drawing/2014/main" val="2983414397"/>
                    </a:ext>
                  </a:extLst>
                </a:gridCol>
              </a:tblGrid>
              <a:tr h="578734">
                <a:tc>
                  <a:txBody>
                    <a:bodyPr/>
                    <a:lstStyle/>
                    <a:p>
                      <a:pPr algn="ctr"/>
                      <a:r>
                        <a:rPr lang="en-US" sz="3600" baseline="0" dirty="0">
                          <a:solidFill>
                            <a:schemeClr val="bg1"/>
                          </a:solidFill>
                          <a:latin typeface="Century Gothic" panose="020B0502020202020204" pitchFamily="34" charset="0"/>
                        </a:rPr>
                        <a:t>Risks for wait</a:t>
                      </a:r>
                    </a:p>
                  </a:txBody>
                  <a:tcPr/>
                </a:tc>
                <a:tc>
                  <a:txBody>
                    <a:bodyPr/>
                    <a:lstStyle/>
                    <a:p>
                      <a:pPr algn="ctr"/>
                      <a:r>
                        <a:rPr lang="en-US" sz="3600" baseline="0" dirty="0">
                          <a:solidFill>
                            <a:schemeClr val="bg1"/>
                          </a:solidFill>
                          <a:latin typeface="Century Gothic" panose="020B0502020202020204" pitchFamily="34" charset="0"/>
                        </a:rPr>
                        <a:t>Benefits of acting now</a:t>
                      </a:r>
                    </a:p>
                  </a:txBody>
                  <a:tcPr/>
                </a:tc>
                <a:extLst>
                  <a:ext uri="{0D108BD9-81ED-4DB2-BD59-A6C34878D82A}">
                    <a16:rowId xmlns:a16="http://schemas.microsoft.com/office/drawing/2014/main" val="4015232324"/>
                  </a:ext>
                </a:extLst>
              </a:tr>
              <a:tr h="1222713">
                <a:tc>
                  <a:txBody>
                    <a:bodyPr/>
                    <a:lstStyle/>
                    <a:p>
                      <a:pPr marL="285750" indent="-285750">
                        <a:lnSpc>
                          <a:spcPct val="90000"/>
                        </a:lnSpc>
                        <a:spcBef>
                          <a:spcPts val="1000"/>
                        </a:spcBef>
                        <a:buClr>
                          <a:schemeClr val="bg1"/>
                        </a:buClr>
                        <a:buFont typeface="Arial" panose="020B0604020202020204" pitchFamily="34" charset="0"/>
                        <a:buChar char="•"/>
                      </a:pPr>
                      <a:r>
                        <a:rPr lang="en-US" sz="1800" baseline="0" dirty="0">
                          <a:solidFill>
                            <a:schemeClr val="bg1"/>
                          </a:solidFill>
                          <a:latin typeface="Century Gothic" panose="020B0502020202020204" pitchFamily="34" charset="0"/>
                        </a:rPr>
                        <a:t>Expensive and extensive to fix</a:t>
                      </a:r>
                    </a:p>
                    <a:p>
                      <a:pPr marL="285750" indent="-285750">
                        <a:lnSpc>
                          <a:spcPct val="90000"/>
                        </a:lnSpc>
                        <a:spcBef>
                          <a:spcPts val="1000"/>
                        </a:spcBef>
                        <a:buClr>
                          <a:schemeClr val="bg1"/>
                        </a:buClr>
                        <a:buFont typeface="Arial" panose="020B0604020202020204" pitchFamily="34" charset="0"/>
                        <a:buChar char="•"/>
                      </a:pPr>
                      <a:r>
                        <a:rPr lang="en-US" sz="1800" baseline="0" dirty="0">
                          <a:solidFill>
                            <a:schemeClr val="bg1"/>
                          </a:solidFill>
                          <a:latin typeface="Century Gothic" panose="020B0502020202020204" pitchFamily="34" charset="0"/>
                        </a:rPr>
                        <a:t>Critical data breaches</a:t>
                      </a:r>
                    </a:p>
                    <a:p>
                      <a:pPr marL="285750" indent="-285750">
                        <a:lnSpc>
                          <a:spcPct val="90000"/>
                        </a:lnSpc>
                        <a:spcBef>
                          <a:spcPts val="1000"/>
                        </a:spcBef>
                        <a:buClr>
                          <a:schemeClr val="bg1"/>
                        </a:buClr>
                        <a:buFont typeface="Arial" panose="020B0604020202020204" pitchFamily="34" charset="0"/>
                        <a:buChar char="•"/>
                      </a:pPr>
                      <a:r>
                        <a:rPr lang="en-US" sz="1800" baseline="0" dirty="0">
                          <a:solidFill>
                            <a:schemeClr val="bg1"/>
                          </a:solidFill>
                          <a:latin typeface="Century Gothic" panose="020B0502020202020204" pitchFamily="34" charset="0"/>
                        </a:rPr>
                        <a:t>Missed vulnerabilities</a:t>
                      </a:r>
                    </a:p>
                    <a:p>
                      <a:pPr marL="285750" indent="-285750">
                        <a:buFont typeface="Arial" panose="020B0604020202020204" pitchFamily="34" charset="0"/>
                        <a:buChar char="•"/>
                      </a:pPr>
                      <a:endParaRPr lang="en-US" baseline="0" dirty="0">
                        <a:solidFill>
                          <a:schemeClr val="bg1"/>
                        </a:solidFill>
                      </a:endParaRPr>
                    </a:p>
                    <a:p>
                      <a:pPr marL="285750" indent="-285750">
                        <a:buFont typeface="Arial" panose="020B0604020202020204" pitchFamily="34" charset="0"/>
                        <a:buChar char="•"/>
                      </a:pPr>
                      <a:endParaRPr lang="en-US" baseline="0" dirty="0">
                        <a:solidFill>
                          <a:schemeClr val="bg1"/>
                        </a:solidFill>
                      </a:endParaRPr>
                    </a:p>
                  </a:txBody>
                  <a:tcPr/>
                </a:tc>
                <a:tc>
                  <a:txBody>
                    <a:bodyPr/>
                    <a:lstStyle/>
                    <a:p>
                      <a:pPr marL="285750" indent="-285750">
                        <a:lnSpc>
                          <a:spcPct val="90000"/>
                        </a:lnSpc>
                        <a:spcBef>
                          <a:spcPts val="1000"/>
                        </a:spcBef>
                        <a:buClr>
                          <a:schemeClr val="bg1"/>
                        </a:buClr>
                        <a:buFont typeface="Arial" panose="020B0604020202020204" pitchFamily="34" charset="0"/>
                        <a:buChar char="•"/>
                      </a:pPr>
                      <a:r>
                        <a:rPr lang="en-US" sz="1800" baseline="0" dirty="0">
                          <a:solidFill>
                            <a:schemeClr val="bg1"/>
                          </a:solidFill>
                          <a:latin typeface="Century Gothic" panose="020B0502020202020204" pitchFamily="34" charset="0"/>
                        </a:rPr>
                        <a:t>Improves quality of software creating stability</a:t>
                      </a:r>
                    </a:p>
                    <a:p>
                      <a:pPr marL="285750" indent="-285750">
                        <a:lnSpc>
                          <a:spcPct val="90000"/>
                        </a:lnSpc>
                        <a:spcBef>
                          <a:spcPts val="1000"/>
                        </a:spcBef>
                        <a:buClr>
                          <a:schemeClr val="bg1"/>
                        </a:buClr>
                        <a:buFont typeface="Arial" panose="020B0604020202020204" pitchFamily="34" charset="0"/>
                        <a:buChar char="•"/>
                      </a:pPr>
                      <a:r>
                        <a:rPr lang="en-US" sz="1800" baseline="0" dirty="0">
                          <a:solidFill>
                            <a:schemeClr val="bg1"/>
                          </a:solidFill>
                          <a:latin typeface="Century Gothic" panose="020B0502020202020204" pitchFamily="34" charset="0"/>
                        </a:rPr>
                        <a:t>Efficient financially and timely</a:t>
                      </a:r>
                    </a:p>
                    <a:p>
                      <a:pPr marL="285750" indent="-285750">
                        <a:lnSpc>
                          <a:spcPct val="90000"/>
                        </a:lnSpc>
                        <a:spcBef>
                          <a:spcPts val="1000"/>
                        </a:spcBef>
                        <a:buClr>
                          <a:schemeClr val="bg1"/>
                        </a:buClr>
                        <a:buFont typeface="Arial" panose="020B0604020202020204" pitchFamily="34" charset="0"/>
                        <a:buChar char="•"/>
                      </a:pPr>
                      <a:r>
                        <a:rPr lang="en-US" sz="1800" baseline="0" dirty="0">
                          <a:solidFill>
                            <a:schemeClr val="bg1"/>
                          </a:solidFill>
                          <a:latin typeface="Century Gothic" panose="020B0502020202020204" pitchFamily="34" charset="0"/>
                        </a:rPr>
                        <a:t>Enhance customer trust</a:t>
                      </a:r>
                    </a:p>
                  </a:txBody>
                  <a:tcPr/>
                </a:tc>
                <a:extLst>
                  <a:ext uri="{0D108BD9-81ED-4DB2-BD59-A6C34878D82A}">
                    <a16:rowId xmlns:a16="http://schemas.microsoft.com/office/drawing/2014/main" val="2205593624"/>
                  </a:ext>
                </a:extLst>
              </a:tr>
            </a:tbl>
          </a:graphicData>
        </a:graphic>
      </p:graphicFrame>
      <p:graphicFrame>
        <p:nvGraphicFramePr>
          <p:cNvPr id="3" name="Table 2">
            <a:extLst>
              <a:ext uri="{FF2B5EF4-FFF2-40B4-BE49-F238E27FC236}">
                <a16:creationId xmlns:a16="http://schemas.microsoft.com/office/drawing/2014/main" id="{5357581A-3224-2BF7-F263-774C8CCAD10D}"/>
              </a:ext>
            </a:extLst>
          </p:cNvPr>
          <p:cNvGraphicFramePr>
            <a:graphicFrameLocks noGrp="1"/>
          </p:cNvGraphicFramePr>
          <p:nvPr>
            <p:extLst>
              <p:ext uri="{D42A27DB-BD31-4B8C-83A1-F6EECF244321}">
                <p14:modId xmlns:p14="http://schemas.microsoft.com/office/powerpoint/2010/main" val="420491340"/>
              </p:ext>
            </p:extLst>
          </p:nvPr>
        </p:nvGraphicFramePr>
        <p:xfrm>
          <a:off x="2623675" y="3689071"/>
          <a:ext cx="6944650" cy="2900680"/>
        </p:xfrm>
        <a:graphic>
          <a:graphicData uri="http://schemas.openxmlformats.org/drawingml/2006/table">
            <a:tbl>
              <a:tblPr firstRow="1" bandRow="1">
                <a:tableStyleId>{802198C4-3087-4945-87E3-76CBB3509B7E}</a:tableStyleId>
              </a:tblPr>
              <a:tblGrid>
                <a:gridCol w="6944650">
                  <a:extLst>
                    <a:ext uri="{9D8B030D-6E8A-4147-A177-3AD203B41FA5}">
                      <a16:colId xmlns:a16="http://schemas.microsoft.com/office/drawing/2014/main" val="1145489511"/>
                    </a:ext>
                  </a:extLst>
                </a:gridCol>
              </a:tblGrid>
              <a:tr h="76484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ln>
                            <a:solidFill>
                              <a:schemeClr val="bg1"/>
                            </a:solidFill>
                          </a:ln>
                          <a:solidFill>
                            <a:schemeClr val="bg1"/>
                          </a:solidFill>
                          <a:latin typeface="Century Gothic" panose="020B0502020202020204" pitchFamily="34" charset="0"/>
                        </a:rPr>
                        <a:t>Steps to take</a:t>
                      </a:r>
                    </a:p>
                    <a:p>
                      <a:endParaRPr lang="en-US" dirty="0"/>
                    </a:p>
                  </a:txBody>
                  <a:tcPr/>
                </a:tc>
                <a:extLst>
                  <a:ext uri="{0D108BD9-81ED-4DB2-BD59-A6C34878D82A}">
                    <a16:rowId xmlns:a16="http://schemas.microsoft.com/office/drawing/2014/main" val="3737079458"/>
                  </a:ext>
                </a:extLst>
              </a:tr>
              <a:tr h="1834719">
                <a:tc>
                  <a:txBody>
                    <a:bodyPr/>
                    <a:lstStyle/>
                    <a:p>
                      <a:pPr marL="285750" indent="-285750" algn="l">
                        <a:lnSpc>
                          <a:spcPct val="90000"/>
                        </a:lnSpc>
                        <a:spcBef>
                          <a:spcPts val="1000"/>
                        </a:spcBef>
                        <a:buClr>
                          <a:schemeClr val="bg1"/>
                        </a:buClr>
                        <a:buSzPts val="2000"/>
                        <a:buFont typeface="Arial" panose="020B0604020202020204" pitchFamily="34" charset="0"/>
                        <a:buChar char="•"/>
                      </a:pPr>
                      <a:r>
                        <a:rPr lang="en-US" sz="1800" dirty="0">
                          <a:ln>
                            <a:solidFill>
                              <a:schemeClr val="bg1"/>
                            </a:solidFill>
                          </a:ln>
                          <a:solidFill>
                            <a:schemeClr val="bg1"/>
                          </a:solidFill>
                          <a:latin typeface="Century Gothic" panose="020B0502020202020204" pitchFamily="34" charset="0"/>
                        </a:rPr>
                        <a:t>Create requirements with security in mind</a:t>
                      </a:r>
                    </a:p>
                    <a:p>
                      <a:pPr marL="285750" indent="-285750" algn="l">
                        <a:lnSpc>
                          <a:spcPct val="90000"/>
                        </a:lnSpc>
                        <a:spcBef>
                          <a:spcPts val="1000"/>
                        </a:spcBef>
                        <a:buClr>
                          <a:schemeClr val="bg1"/>
                        </a:buClr>
                        <a:buSzPts val="2000"/>
                        <a:buFont typeface="Arial" panose="020B0604020202020204" pitchFamily="34" charset="0"/>
                        <a:buChar char="•"/>
                      </a:pPr>
                      <a:r>
                        <a:rPr lang="en-US" sz="1800" dirty="0">
                          <a:ln>
                            <a:solidFill>
                              <a:schemeClr val="bg1"/>
                            </a:solidFill>
                          </a:ln>
                          <a:solidFill>
                            <a:schemeClr val="bg1"/>
                          </a:solidFill>
                          <a:latin typeface="Century Gothic" panose="020B0502020202020204" pitchFamily="34" charset="0"/>
                        </a:rPr>
                        <a:t>Threat modeling into use cases</a:t>
                      </a:r>
                    </a:p>
                    <a:p>
                      <a:pPr marL="285750" indent="-285750" algn="l">
                        <a:lnSpc>
                          <a:spcPct val="90000"/>
                        </a:lnSpc>
                        <a:spcBef>
                          <a:spcPts val="1000"/>
                        </a:spcBef>
                        <a:buClr>
                          <a:schemeClr val="bg1"/>
                        </a:buClr>
                        <a:buSzPts val="2000"/>
                        <a:buFont typeface="Arial" panose="020B0604020202020204" pitchFamily="34" charset="0"/>
                        <a:buChar char="•"/>
                      </a:pPr>
                      <a:r>
                        <a:rPr lang="en-US" sz="1800" dirty="0">
                          <a:ln>
                            <a:solidFill>
                              <a:schemeClr val="bg1"/>
                            </a:solidFill>
                          </a:ln>
                          <a:solidFill>
                            <a:schemeClr val="bg1"/>
                          </a:solidFill>
                          <a:latin typeface="Century Gothic" panose="020B0502020202020204" pitchFamily="34" charset="0"/>
                        </a:rPr>
                        <a:t>Apply the 10 principles discussed </a:t>
                      </a:r>
                    </a:p>
                    <a:p>
                      <a:pPr marL="285750" lvl="1" indent="-285750" algn="l">
                        <a:lnSpc>
                          <a:spcPct val="90000"/>
                        </a:lnSpc>
                        <a:spcBef>
                          <a:spcPts val="1000"/>
                        </a:spcBef>
                        <a:buClr>
                          <a:schemeClr val="bg1"/>
                        </a:buClr>
                        <a:buSzPts val="2000"/>
                        <a:buFont typeface="Arial" panose="020B0604020202020204" pitchFamily="34" charset="0"/>
                        <a:buChar char="•"/>
                      </a:pPr>
                      <a:r>
                        <a:rPr lang="en-US" sz="1800" dirty="0">
                          <a:ln>
                            <a:solidFill>
                              <a:schemeClr val="bg1"/>
                            </a:solidFill>
                          </a:ln>
                          <a:solidFill>
                            <a:schemeClr val="bg1"/>
                          </a:solidFill>
                          <a:latin typeface="Century Gothic" panose="020B0502020202020204" pitchFamily="34" charset="0"/>
                        </a:rPr>
                        <a:t>Validating input data</a:t>
                      </a:r>
                    </a:p>
                    <a:p>
                      <a:pPr marL="285750" indent="-285750" algn="l">
                        <a:lnSpc>
                          <a:spcPct val="90000"/>
                        </a:lnSpc>
                        <a:spcBef>
                          <a:spcPts val="1000"/>
                        </a:spcBef>
                        <a:buClr>
                          <a:schemeClr val="bg1"/>
                        </a:buClr>
                        <a:buSzPts val="2000"/>
                        <a:buFont typeface="Arial" panose="020B0604020202020204" pitchFamily="34" charset="0"/>
                        <a:buChar char="•"/>
                      </a:pPr>
                      <a:r>
                        <a:rPr lang="en-US" sz="1800" dirty="0">
                          <a:ln>
                            <a:solidFill>
                              <a:schemeClr val="bg1"/>
                            </a:solidFill>
                          </a:ln>
                          <a:solidFill>
                            <a:schemeClr val="bg1"/>
                          </a:solidFill>
                          <a:latin typeface="Century Gothic" panose="020B0502020202020204" pitchFamily="34" charset="0"/>
                        </a:rPr>
                        <a:t>Use guides like OWASP for secure coding</a:t>
                      </a:r>
                    </a:p>
                    <a:p>
                      <a:pPr marL="285750" indent="-285750" algn="l">
                        <a:buClr>
                          <a:schemeClr val="bg1"/>
                        </a:buClr>
                        <a:buFont typeface="Arial" panose="020B0604020202020204" pitchFamily="34" charset="0"/>
                        <a:buChar char="•"/>
                      </a:pPr>
                      <a:endParaRPr lang="en-US" dirty="0">
                        <a:solidFill>
                          <a:schemeClr val="bg1"/>
                        </a:solidFill>
                      </a:endParaRPr>
                    </a:p>
                  </a:txBody>
                  <a:tcPr/>
                </a:tc>
                <a:extLst>
                  <a:ext uri="{0D108BD9-81ED-4DB2-BD59-A6C34878D82A}">
                    <a16:rowId xmlns:a16="http://schemas.microsoft.com/office/drawing/2014/main" val="2058988531"/>
                  </a:ext>
                </a:extLst>
              </a:tr>
            </a:tbl>
          </a:graphicData>
        </a:graphic>
      </p:graphicFrame>
      <p:pic>
        <p:nvPicPr>
          <p:cNvPr id="16" name="Audio 15">
            <a:hlinkClick r:id="" action="ppaction://media"/>
            <a:extLst>
              <a:ext uri="{FF2B5EF4-FFF2-40B4-BE49-F238E27FC236}">
                <a16:creationId xmlns:a16="http://schemas.microsoft.com/office/drawing/2014/main" id="{2EB52B22-5440-DE5B-AB71-E5508129783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749"/>
    </mc:Choice>
    <mc:Fallback>
      <p:transition spd="slow" advTm="29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914400" lvl="2" indent="0" algn="l" rtl="0">
              <a:lnSpc>
                <a:spcPct val="90000"/>
              </a:lnSpc>
              <a:spcBef>
                <a:spcPts val="1000"/>
              </a:spcBef>
              <a:spcAft>
                <a:spcPts val="0"/>
              </a:spcAft>
              <a:buClr>
                <a:schemeClr val="lt1"/>
              </a:buClr>
              <a:buSzPts val="1800"/>
              <a:buNone/>
            </a:pPr>
            <a:r>
              <a:rPr lang="en-US" sz="2200" dirty="0"/>
              <a:t>Gaps in the Security Policy</a:t>
            </a:r>
          </a:p>
          <a:p>
            <a:pPr marL="914400" lvl="2" indent="0">
              <a:spcBef>
                <a:spcPts val="1000"/>
              </a:spcBef>
              <a:buNone/>
            </a:pPr>
            <a:endParaRPr lang="en-US" dirty="0"/>
          </a:p>
          <a:p>
            <a:pPr marL="1200150" lvl="2" indent="-285750">
              <a:spcBef>
                <a:spcPts val="1000"/>
              </a:spcBef>
            </a:pPr>
            <a:r>
              <a:rPr lang="en-US" dirty="0"/>
              <a:t>Outdated versions of firewall</a:t>
            </a:r>
          </a:p>
          <a:p>
            <a:pPr marL="1200150" lvl="2" indent="-285750">
              <a:spcBef>
                <a:spcPts val="1000"/>
              </a:spcBef>
            </a:pPr>
            <a:r>
              <a:rPr lang="en-US" dirty="0"/>
              <a:t>Lack of monitoring and auditing</a:t>
            </a:r>
          </a:p>
          <a:p>
            <a:pPr marL="1200150" lvl="2" indent="-285750">
              <a:spcBef>
                <a:spcPts val="1000"/>
              </a:spcBef>
            </a:pPr>
            <a:r>
              <a:rPr lang="en-US" dirty="0"/>
              <a:t>Insufficient training or use of standards/guidelines</a:t>
            </a:r>
          </a:p>
          <a:p>
            <a:pPr marL="1200150" lvl="2" indent="-285750">
              <a:spcBef>
                <a:spcPts val="1000"/>
              </a:spcBef>
            </a:pPr>
            <a:endParaRPr lang="en-US" dirty="0"/>
          </a:p>
          <a:p>
            <a:pPr marL="1200150" lvl="2" indent="-285750">
              <a:spcBef>
                <a:spcPts val="1000"/>
              </a:spcBef>
            </a:pPr>
            <a:endParaRPr lang="en-US" dirty="0"/>
          </a:p>
          <a:p>
            <a:pPr marL="914400" lvl="2" indent="0">
              <a:spcBef>
                <a:spcPts val="1000"/>
              </a:spcBef>
              <a:buNone/>
            </a:pPr>
            <a:r>
              <a:rPr lang="en-US" sz="2200" dirty="0"/>
              <a:t>Recommendations</a:t>
            </a:r>
          </a:p>
          <a:p>
            <a:pPr marL="914400" lvl="2" indent="0">
              <a:spcBef>
                <a:spcPts val="1000"/>
              </a:spcBef>
              <a:buNone/>
            </a:pPr>
            <a:endParaRPr lang="en-US" dirty="0"/>
          </a:p>
          <a:p>
            <a:pPr marL="1200150" lvl="2" indent="-285750">
              <a:spcBef>
                <a:spcPts val="1000"/>
              </a:spcBef>
            </a:pPr>
            <a:r>
              <a:rPr lang="en-US" dirty="0"/>
              <a:t>Follow compliant standards to maximize a stable structure to build upon</a:t>
            </a:r>
          </a:p>
          <a:p>
            <a:pPr marL="1200150" lvl="2" indent="-285750">
              <a:spcBef>
                <a:spcPts val="1000"/>
              </a:spcBef>
            </a:pPr>
            <a:r>
              <a:rPr lang="en-US" dirty="0"/>
              <a:t>Create a routine for auditing and updating.</a:t>
            </a:r>
          </a:p>
          <a:p>
            <a:pPr marL="1200150" lvl="2" indent="-285750">
              <a:spcBef>
                <a:spcPts val="1000"/>
              </a:spcBef>
            </a:pPr>
            <a:r>
              <a:rPr lang="en-US" dirty="0"/>
              <a:t>Utilize static analysis and detecting tools for vulnerabilities </a:t>
            </a:r>
          </a:p>
          <a:p>
            <a:pPr marL="914400" lvl="2" indent="0">
              <a:spcBef>
                <a:spcPts val="0"/>
              </a:spcBef>
              <a:buNone/>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EC405767-7400-07D5-9726-4F9DD4EC8F9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958"/>
    </mc:Choice>
    <mc:Fallback>
      <p:transition spd="slow" advTm="33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Aft>
                <a:spcPts val="0"/>
              </a:spcAft>
              <a:buClr>
                <a:schemeClr val="lt1"/>
              </a:buClr>
              <a:buSzPts val="2200"/>
              <a:buChar char="•"/>
            </a:pPr>
            <a:r>
              <a:rPr lang="en-US" sz="1800" dirty="0"/>
              <a:t>Apply Defense in Depth in the system to create a fail-safe environment</a:t>
            </a:r>
          </a:p>
          <a:p>
            <a:pPr marL="228600" lvl="0" indent="-228600" algn="l" rtl="0">
              <a:lnSpc>
                <a:spcPct val="90000"/>
              </a:lnSpc>
              <a:spcAft>
                <a:spcPts val="0"/>
              </a:spcAft>
              <a:buClr>
                <a:schemeClr val="lt1"/>
              </a:buClr>
              <a:buSzPts val="2200"/>
              <a:buChar char="•"/>
            </a:pPr>
            <a:r>
              <a:rPr lang="en-US" sz="1800" dirty="0"/>
              <a:t>Keep in mind that nothing is impenetrable</a:t>
            </a:r>
          </a:p>
          <a:p>
            <a:pPr marL="228600" lvl="0" indent="-228600" algn="l" rtl="0">
              <a:lnSpc>
                <a:spcPct val="90000"/>
              </a:lnSpc>
              <a:spcAft>
                <a:spcPts val="0"/>
              </a:spcAft>
              <a:buClr>
                <a:schemeClr val="lt1"/>
              </a:buClr>
              <a:buSzPts val="2200"/>
              <a:buChar char="•"/>
            </a:pPr>
            <a:r>
              <a:rPr lang="en-US" sz="1800" dirty="0"/>
              <a:t>The earlier you start thinking secure the safer your software will be </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44FAB4FD-DCC6-1CAA-0403-E3864D7AE4CE}"/>
              </a:ext>
            </a:extLst>
          </p:cNvPr>
          <p:cNvSpPr txBox="1"/>
          <p:nvPr/>
        </p:nvSpPr>
        <p:spPr>
          <a:xfrm>
            <a:off x="4120929" y="4633378"/>
            <a:ext cx="3733714" cy="461665"/>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Thank you for your time!</a:t>
            </a:r>
          </a:p>
        </p:txBody>
      </p:sp>
      <p:pic>
        <p:nvPicPr>
          <p:cNvPr id="12" name="Audio 11">
            <a:hlinkClick r:id="" action="ppaction://media"/>
            <a:extLst>
              <a:ext uri="{FF2B5EF4-FFF2-40B4-BE49-F238E27FC236}">
                <a16:creationId xmlns:a16="http://schemas.microsoft.com/office/drawing/2014/main" id="{B05EB178-AACE-4504-0C4D-4DD17C921D9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815"/>
    </mc:Choice>
    <mc:Fallback>
      <p:transition spd="slow" advTm="26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200"/>
            </a:pPr>
            <a:r>
              <a:rPr lang="en-US" sz="1600" dirty="0" err="1"/>
              <a:t>Berdyshev</a:t>
            </a:r>
            <a:r>
              <a:rPr lang="en-US" sz="1600" dirty="0"/>
              <a:t>, A. (Jan 30, 2024). </a:t>
            </a:r>
            <a:r>
              <a:rPr lang="en-US" sz="1600" i="1" dirty="0"/>
              <a:t>Why Software Security Should Be a Top Priority in Development.</a:t>
            </a:r>
            <a:r>
              <a:rPr lang="en-US" sz="1600" dirty="0"/>
              <a:t> Medium. </a:t>
            </a:r>
            <a:r>
              <a:rPr lang="en-US" sz="1600" dirty="0">
                <a:hlinkClick r:id="rId4"/>
              </a:rPr>
              <a:t>https://medium.com/@alex_berdyshev/why-software-security-should-be-a-top-priority-in-development-cca74072ef34</a:t>
            </a:r>
            <a:endParaRPr lang="en-US" sz="1600" dirty="0"/>
          </a:p>
          <a:p>
            <a:pPr marL="228600" lvl="0" indent="-228600">
              <a:spcBef>
                <a:spcPts val="0"/>
              </a:spcBef>
              <a:buSzPts val="2200"/>
            </a:pPr>
            <a:r>
              <a:rPr lang="en-US" sz="1600" dirty="0"/>
              <a:t>Davidson, E. (Sep 22, 2023). </a:t>
            </a:r>
            <a:r>
              <a:rPr lang="en-US" sz="1600" i="1" dirty="0"/>
              <a:t>10 of the most common security gaps, and how you can fix them. </a:t>
            </a:r>
            <a:r>
              <a:rPr lang="en-US" sz="1600" dirty="0"/>
              <a:t>Celerity. </a:t>
            </a:r>
            <a:r>
              <a:rPr lang="en-US" sz="1600" dirty="0">
                <a:hlinkClick r:id="rId5"/>
              </a:rPr>
              <a:t>https://celerity-uk.com/blog/10-of-the-most-common-security-gaps-and-how-you-can-fix-them/</a:t>
            </a:r>
            <a:endParaRPr lang="en-US" sz="1600" dirty="0"/>
          </a:p>
          <a:p>
            <a:pPr marL="228600" lvl="0" indent="-228600">
              <a:spcBef>
                <a:spcPts val="0"/>
              </a:spcBef>
              <a:buSzPts val="2200"/>
            </a:pPr>
            <a:r>
              <a:rPr lang="en-US" sz="1600" dirty="0"/>
              <a:t>Gillis, A. S. (2024, October 28). What is authentication, authorization and accounting (AAA)? Search Security. </a:t>
            </a:r>
            <a:r>
              <a:rPr lang="en-US" sz="1600" dirty="0">
                <a:hlinkClick r:id="rId6"/>
              </a:rPr>
              <a:t>https://www.techtarget.com/searchsecurity/definition/authentication-authorization-and-accounting?utm</a:t>
            </a:r>
            <a:endParaRPr lang="en-US" sz="1600" dirty="0"/>
          </a:p>
          <a:p>
            <a:pPr marL="228600" lvl="0" indent="-228600">
              <a:spcBef>
                <a:spcPts val="0"/>
              </a:spcBef>
              <a:buSzPts val="2200"/>
            </a:pPr>
            <a:r>
              <a:rPr lang="en-US" sz="1600" dirty="0"/>
              <a:t>NSYS Group Team. (2025, March 21). Encryption for the three States of Data: Best Practices. NSYS Group. </a:t>
            </a:r>
            <a:r>
              <a:rPr lang="en-US" sz="1600" dirty="0">
                <a:hlinkClick r:id="rId7"/>
              </a:rPr>
              <a:t>https://nsysgroup.com/blog/encryption-for-the-three-states-of-data-best-practices/?utm</a:t>
            </a:r>
            <a:endParaRPr lang="en-US" sz="1600" dirty="0"/>
          </a:p>
          <a:p>
            <a:pPr marL="228600" lvl="0" indent="-228600">
              <a:spcBef>
                <a:spcPts val="0"/>
              </a:spcBef>
              <a:buSzPts val="2200"/>
            </a:pPr>
            <a:r>
              <a:rPr lang="en-US" sz="1600" dirty="0"/>
              <a:t>SEI CERT C++ Coding Standard - SEI CERT C++ Coding Standard - Confluence. (n.d.). </a:t>
            </a:r>
            <a:r>
              <a:rPr lang="en-US" sz="1600" dirty="0">
                <a:hlinkClick r:id="rId8"/>
              </a:rPr>
              <a:t>https://wiki.sei.cmu.edu/confluence/pages/viewpage.action?pageId=88046682</a:t>
            </a:r>
            <a:endParaRPr lang="en-US" sz="1600" dirty="0"/>
          </a:p>
          <a:p>
            <a:pPr marL="0" lvl="0" indent="0">
              <a:spcBef>
                <a:spcPts val="0"/>
              </a:spcBef>
              <a:buSzPts val="2200"/>
              <a:buNone/>
            </a:pPr>
            <a:endParaRPr lang="en-US" sz="1600" dirty="0"/>
          </a:p>
          <a:p>
            <a:pPr marL="228600" lvl="0" indent="-228600">
              <a:spcBef>
                <a:spcPts val="0"/>
              </a:spcBef>
              <a:buSzPts val="2200"/>
            </a:pPr>
            <a:endParaRPr lang="en-US" dirty="0"/>
          </a:p>
          <a:p>
            <a:pPr marL="228600" lvl="0" indent="-228600">
              <a:spcBef>
                <a:spcPts val="0"/>
              </a:spcBef>
              <a:buSzPts val="2200"/>
            </a:pP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381000" y="2057401"/>
            <a:ext cx="5362074"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800" dirty="0"/>
              <a:t>Why is a security policy needed?</a:t>
            </a:r>
          </a:p>
          <a:p>
            <a:pPr marL="685800" lvl="0" indent="0" algn="l" rtl="0">
              <a:lnSpc>
                <a:spcPct val="90000"/>
              </a:lnSpc>
              <a:spcBef>
                <a:spcPts val="0"/>
              </a:spcBef>
              <a:spcAft>
                <a:spcPts val="0"/>
              </a:spcAft>
              <a:buSzPts val="1800"/>
              <a:buNone/>
            </a:pPr>
            <a:endParaRPr lang="en-US" sz="1800" dirty="0"/>
          </a:p>
          <a:p>
            <a:pPr marL="971550" indent="-285750">
              <a:spcBef>
                <a:spcPts val="0"/>
              </a:spcBef>
            </a:pPr>
            <a:r>
              <a:rPr lang="en-US" sz="1800" dirty="0"/>
              <a:t>Foundation for a secure system</a:t>
            </a:r>
          </a:p>
          <a:p>
            <a:pPr marL="971550" indent="-285750">
              <a:spcBef>
                <a:spcPts val="0"/>
              </a:spcBef>
            </a:pPr>
            <a:r>
              <a:rPr lang="en-US" sz="1800" dirty="0"/>
              <a:t>Defines expectations and responsibilities</a:t>
            </a:r>
          </a:p>
          <a:p>
            <a:pPr marL="971550" indent="-285750">
              <a:spcBef>
                <a:spcPts val="0"/>
              </a:spcBef>
            </a:pPr>
            <a:r>
              <a:rPr lang="en-US" sz="1800" dirty="0"/>
              <a:t>Mitigates human errors</a:t>
            </a:r>
            <a:endParaRPr lang="en-US" sz="1600" dirty="0"/>
          </a:p>
          <a:p>
            <a:pPr marL="685800" indent="0">
              <a:spcBef>
                <a:spcPts val="0"/>
              </a:spcBef>
              <a:buNone/>
            </a:pPr>
            <a:endParaRPr lang="en-US" sz="1800" dirty="0"/>
          </a:p>
          <a:p>
            <a:pPr marL="685800" indent="0">
              <a:spcBef>
                <a:spcPts val="0"/>
              </a:spcBef>
              <a:buNone/>
            </a:pPr>
            <a:r>
              <a:rPr lang="en-US" sz="1800" dirty="0"/>
              <a:t>How does it support </a:t>
            </a:r>
            <a:r>
              <a:rPr lang="en-US" sz="1800" dirty="0" err="1"/>
              <a:t>DiD</a:t>
            </a:r>
            <a:r>
              <a:rPr lang="en-US" sz="1800" dirty="0"/>
              <a:t>?</a:t>
            </a:r>
          </a:p>
          <a:p>
            <a:pPr marL="971550" indent="-285750">
              <a:spcBef>
                <a:spcPts val="0"/>
              </a:spcBef>
            </a:pPr>
            <a:r>
              <a:rPr lang="en-US" sz="1800" dirty="0"/>
              <a:t>Define how the multi-layer security is applied</a:t>
            </a:r>
          </a:p>
          <a:p>
            <a:pPr marL="971550" indent="-285750">
              <a:spcBef>
                <a:spcPts val="0"/>
              </a:spcBef>
            </a:pPr>
            <a:r>
              <a:rPr lang="en-US" sz="1800" dirty="0"/>
              <a:t>Ensures the security for network, cloud, host, and app</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954565" y="1850366"/>
            <a:ext cx="6016110" cy="3475613"/>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7" name="Audio 46">
            <a:hlinkClick r:id="" action="ppaction://media"/>
            <a:extLst>
              <a:ext uri="{FF2B5EF4-FFF2-40B4-BE49-F238E27FC236}">
                <a16:creationId xmlns:a16="http://schemas.microsoft.com/office/drawing/2014/main" id="{07E07F38-7CDC-4B81-BC8B-2416E609D45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348"/>
    </mc:Choice>
    <mc:Fallback>
      <p:transition spd="slow" advTm="45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Table 4">
            <a:extLst>
              <a:ext uri="{FF2B5EF4-FFF2-40B4-BE49-F238E27FC236}">
                <a16:creationId xmlns:a16="http://schemas.microsoft.com/office/drawing/2014/main" id="{0EFC180C-9520-E88C-06FD-0431C676958D}"/>
              </a:ext>
            </a:extLst>
          </p:cNvPr>
          <p:cNvGraphicFramePr>
            <a:graphicFrameLocks noGrp="1"/>
          </p:cNvGraphicFramePr>
          <p:nvPr>
            <p:extLst>
              <p:ext uri="{D42A27DB-BD31-4B8C-83A1-F6EECF244321}">
                <p14:modId xmlns:p14="http://schemas.microsoft.com/office/powerpoint/2010/main" val="2433861235"/>
              </p:ext>
            </p:extLst>
          </p:nvPr>
        </p:nvGraphicFramePr>
        <p:xfrm>
          <a:off x="1158240" y="2914226"/>
          <a:ext cx="9245600" cy="3070013"/>
        </p:xfrm>
        <a:graphic>
          <a:graphicData uri="http://schemas.openxmlformats.org/drawingml/2006/table">
            <a:tbl>
              <a:tblPr firstRow="1" bandRow="1">
                <a:tableStyleId>{802198C4-3087-4945-87E3-76CBB3509B7E}</a:tableStyleId>
              </a:tblPr>
              <a:tblGrid>
                <a:gridCol w="2311400">
                  <a:extLst>
                    <a:ext uri="{9D8B030D-6E8A-4147-A177-3AD203B41FA5}">
                      <a16:colId xmlns:a16="http://schemas.microsoft.com/office/drawing/2014/main" val="4067570310"/>
                    </a:ext>
                  </a:extLst>
                </a:gridCol>
                <a:gridCol w="2311400">
                  <a:extLst>
                    <a:ext uri="{9D8B030D-6E8A-4147-A177-3AD203B41FA5}">
                      <a16:colId xmlns:a16="http://schemas.microsoft.com/office/drawing/2014/main" val="1260522920"/>
                    </a:ext>
                  </a:extLst>
                </a:gridCol>
                <a:gridCol w="2311400">
                  <a:extLst>
                    <a:ext uri="{9D8B030D-6E8A-4147-A177-3AD203B41FA5}">
                      <a16:colId xmlns:a16="http://schemas.microsoft.com/office/drawing/2014/main" val="1038948045"/>
                    </a:ext>
                  </a:extLst>
                </a:gridCol>
                <a:gridCol w="2311400">
                  <a:extLst>
                    <a:ext uri="{9D8B030D-6E8A-4147-A177-3AD203B41FA5}">
                      <a16:colId xmlns:a16="http://schemas.microsoft.com/office/drawing/2014/main" val="2988702826"/>
                    </a:ext>
                  </a:extLst>
                </a:gridCol>
              </a:tblGrid>
              <a:tr h="374138">
                <a:tc rowSpan="2">
                  <a:txBody>
                    <a:bodyPr/>
                    <a:lstStyle/>
                    <a:p>
                      <a:pPr algn="ctr"/>
                      <a:r>
                        <a:rPr lang="en-US" dirty="0"/>
                        <a:t>Probability</a:t>
                      </a:r>
                    </a:p>
                  </a:txBody>
                  <a:tcPr>
                    <a:solidFill>
                      <a:schemeClr val="tx2"/>
                    </a:solidFill>
                  </a:tcPr>
                </a:tc>
                <a:tc gridSpan="3">
                  <a:txBody>
                    <a:bodyPr/>
                    <a:lstStyle/>
                    <a:p>
                      <a:pPr algn="ctr"/>
                      <a:r>
                        <a:rPr lang="en-US" dirty="0"/>
                        <a:t>Severity</a:t>
                      </a:r>
                    </a:p>
                  </a:txBody>
                  <a:tcPr>
                    <a:solidFill>
                      <a:schemeClr val="tx2"/>
                    </a:solidFill>
                  </a:tcPr>
                </a:tc>
                <a:tc hMerge="1">
                  <a:txBody>
                    <a:bodyPr/>
                    <a:lstStyle/>
                    <a:p>
                      <a:endParaRPr lang="en-US" dirty="0"/>
                    </a:p>
                  </a:txBody>
                  <a:tcPr>
                    <a:solidFill>
                      <a:schemeClr val="tx2"/>
                    </a:solidFill>
                  </a:tcPr>
                </a:tc>
                <a:tc hMerge="1">
                  <a:txBody>
                    <a:bodyPr/>
                    <a:lstStyle/>
                    <a:p>
                      <a:endParaRPr lang="en-US" dirty="0"/>
                    </a:p>
                  </a:txBody>
                  <a:tcPr>
                    <a:solidFill>
                      <a:schemeClr val="tx2"/>
                    </a:solidFill>
                  </a:tcPr>
                </a:tc>
                <a:extLst>
                  <a:ext uri="{0D108BD9-81ED-4DB2-BD59-A6C34878D82A}">
                    <a16:rowId xmlns:a16="http://schemas.microsoft.com/office/drawing/2014/main" val="356207164"/>
                  </a:ext>
                </a:extLst>
              </a:tr>
              <a:tr h="525873">
                <a:tc vMerge="1">
                  <a:txBody>
                    <a:bodyPr/>
                    <a:lstStyle/>
                    <a:p>
                      <a:endParaRPr lang="en-US" dirty="0"/>
                    </a:p>
                  </a:txBody>
                  <a:tcPr>
                    <a:solidFill>
                      <a:schemeClr val="tx2"/>
                    </a:solidFill>
                  </a:tcPr>
                </a:tc>
                <a:tc>
                  <a:txBody>
                    <a:bodyPr/>
                    <a:lstStyle/>
                    <a:p>
                      <a:pPr algn="ctr"/>
                      <a:r>
                        <a:rPr lang="en-US" dirty="0"/>
                        <a:t>Low</a:t>
                      </a:r>
                    </a:p>
                  </a:txBody>
                  <a:tcPr>
                    <a:solidFill>
                      <a:schemeClr val="tx2"/>
                    </a:solidFill>
                  </a:tcPr>
                </a:tc>
                <a:tc>
                  <a:txBody>
                    <a:bodyPr/>
                    <a:lstStyle/>
                    <a:p>
                      <a:pPr algn="ctr"/>
                      <a:r>
                        <a:rPr lang="en-US" dirty="0"/>
                        <a:t>Medium</a:t>
                      </a:r>
                    </a:p>
                  </a:txBody>
                  <a:tcPr>
                    <a:solidFill>
                      <a:schemeClr val="tx2"/>
                    </a:solidFill>
                  </a:tcPr>
                </a:tc>
                <a:tc>
                  <a:txBody>
                    <a:bodyPr/>
                    <a:lstStyle/>
                    <a:p>
                      <a:pPr algn="ctr"/>
                      <a:r>
                        <a:rPr lang="en-US" dirty="0"/>
                        <a:t>High</a:t>
                      </a:r>
                    </a:p>
                  </a:txBody>
                  <a:tcPr>
                    <a:solidFill>
                      <a:schemeClr val="tx2"/>
                    </a:solidFill>
                  </a:tcPr>
                </a:tc>
                <a:extLst>
                  <a:ext uri="{0D108BD9-81ED-4DB2-BD59-A6C34878D82A}">
                    <a16:rowId xmlns:a16="http://schemas.microsoft.com/office/drawing/2014/main" val="2876072436"/>
                  </a:ext>
                </a:extLst>
              </a:tr>
              <a:tr h="897932">
                <a:tc>
                  <a:txBody>
                    <a:bodyPr/>
                    <a:lstStyle/>
                    <a:p>
                      <a:pPr algn="ctr"/>
                      <a:r>
                        <a:rPr lang="en-US" dirty="0"/>
                        <a:t>Likely</a:t>
                      </a:r>
                    </a:p>
                  </a:txBody>
                  <a:tcPr>
                    <a:solidFill>
                      <a:schemeClr val="tx2"/>
                    </a:solidFill>
                  </a:tcPr>
                </a:tc>
                <a:tc>
                  <a:txBody>
                    <a:bodyPr/>
                    <a:lstStyle/>
                    <a:p>
                      <a:r>
                        <a:rPr lang="en-US" dirty="0"/>
                        <a:t>STD-003-CPP</a:t>
                      </a:r>
                    </a:p>
                  </a:txBody>
                  <a:tcPr>
                    <a:solidFill>
                      <a:schemeClr val="accent2"/>
                    </a:solidFill>
                  </a:tcPr>
                </a:tc>
                <a:tc>
                  <a:txBody>
                    <a:bodyPr/>
                    <a:lstStyle/>
                    <a:p>
                      <a:endParaRPr lang="en-US" dirty="0"/>
                    </a:p>
                  </a:txBody>
                  <a:tcPr>
                    <a:solidFill>
                      <a:schemeClr val="accent1"/>
                    </a:solidFill>
                  </a:tcPr>
                </a:tc>
                <a:tc>
                  <a:txBody>
                    <a:bodyPr/>
                    <a:lstStyle/>
                    <a:p>
                      <a:r>
                        <a:rPr lang="en-US" dirty="0"/>
                        <a:t>STD-005-CPP</a:t>
                      </a:r>
                    </a:p>
                    <a:p>
                      <a:r>
                        <a:rPr lang="en-US" dirty="0"/>
                        <a:t>STD-004-CPP</a:t>
                      </a:r>
                    </a:p>
                    <a:p>
                      <a:r>
                        <a:rPr lang="en-US" dirty="0"/>
                        <a:t>STD-008-CPP</a:t>
                      </a:r>
                    </a:p>
                  </a:txBody>
                  <a:tcPr>
                    <a:solidFill>
                      <a:schemeClr val="accent1"/>
                    </a:solidFill>
                  </a:tcPr>
                </a:tc>
                <a:extLst>
                  <a:ext uri="{0D108BD9-81ED-4DB2-BD59-A6C34878D82A}">
                    <a16:rowId xmlns:a16="http://schemas.microsoft.com/office/drawing/2014/main" val="1583198325"/>
                  </a:ext>
                </a:extLst>
              </a:tr>
              <a:tr h="636035">
                <a:tc>
                  <a:txBody>
                    <a:bodyPr/>
                    <a:lstStyle/>
                    <a:p>
                      <a:pPr algn="ctr"/>
                      <a:r>
                        <a:rPr lang="en-US" dirty="0"/>
                        <a:t>Probable</a:t>
                      </a:r>
                    </a:p>
                  </a:txBody>
                  <a:tcPr>
                    <a:solidFill>
                      <a:schemeClr val="tx2"/>
                    </a:solidFill>
                  </a:tcPr>
                </a:tc>
                <a:tc>
                  <a:txBody>
                    <a:bodyPr/>
                    <a:lstStyle/>
                    <a:p>
                      <a:r>
                        <a:rPr lang="en-US" dirty="0"/>
                        <a:t>STD-007-CPP</a:t>
                      </a:r>
                    </a:p>
                    <a:p>
                      <a:r>
                        <a:rPr lang="en-US" dirty="0"/>
                        <a:t>STD-010-CPP</a:t>
                      </a:r>
                    </a:p>
                  </a:txBody>
                  <a:tcPr>
                    <a:solidFill>
                      <a:srgbClr val="FFFF00"/>
                    </a:solidFill>
                  </a:tcPr>
                </a:tc>
                <a:tc>
                  <a:txBody>
                    <a:bodyPr/>
                    <a:lstStyle/>
                    <a:p>
                      <a:endParaRPr lang="en-US" dirty="0"/>
                    </a:p>
                  </a:txBody>
                  <a:tcPr>
                    <a:solidFill>
                      <a:schemeClr val="accent2"/>
                    </a:solidFill>
                  </a:tcPr>
                </a:tc>
                <a:tc>
                  <a:txBody>
                    <a:bodyPr/>
                    <a:lstStyle/>
                    <a:p>
                      <a:r>
                        <a:rPr lang="en-US" dirty="0"/>
                        <a:t>STD-001-CPP</a:t>
                      </a:r>
                    </a:p>
                  </a:txBody>
                  <a:tcPr>
                    <a:solidFill>
                      <a:schemeClr val="accent1"/>
                    </a:solidFill>
                  </a:tcPr>
                </a:tc>
                <a:extLst>
                  <a:ext uri="{0D108BD9-81ED-4DB2-BD59-A6C34878D82A}">
                    <a16:rowId xmlns:a16="http://schemas.microsoft.com/office/drawing/2014/main" val="3452796798"/>
                  </a:ext>
                </a:extLst>
              </a:tr>
              <a:tr h="636035">
                <a:tc>
                  <a:txBody>
                    <a:bodyPr/>
                    <a:lstStyle/>
                    <a:p>
                      <a:pPr algn="ctr"/>
                      <a:r>
                        <a:rPr lang="en-US" dirty="0"/>
                        <a:t>Unlikely</a:t>
                      </a:r>
                    </a:p>
                  </a:txBody>
                  <a:tcPr>
                    <a:solidFill>
                      <a:schemeClr val="tx2"/>
                    </a:solidFill>
                  </a:tcPr>
                </a:tc>
                <a:tc>
                  <a:txBody>
                    <a:bodyPr/>
                    <a:lstStyle/>
                    <a:p>
                      <a:r>
                        <a:rPr lang="en-US" dirty="0"/>
                        <a:t>STD-002-CPP</a:t>
                      </a:r>
                    </a:p>
                  </a:txBody>
                  <a:tcPr>
                    <a:solidFill>
                      <a:srgbClr val="FFFF00"/>
                    </a:solidFill>
                  </a:tcPr>
                </a:tc>
                <a:tc>
                  <a:txBody>
                    <a:bodyPr/>
                    <a:lstStyle/>
                    <a:p>
                      <a:r>
                        <a:rPr lang="en-US" dirty="0"/>
                        <a:t>STD-009-CPP</a:t>
                      </a:r>
                    </a:p>
                    <a:p>
                      <a:r>
                        <a:rPr lang="en-US" dirty="0"/>
                        <a:t>STD-006-CPP</a:t>
                      </a:r>
                    </a:p>
                  </a:txBody>
                  <a:tcPr>
                    <a:solidFill>
                      <a:srgbClr val="FFFF00"/>
                    </a:solidFill>
                  </a:tcPr>
                </a:tc>
                <a:tc>
                  <a:txBody>
                    <a:bodyPr/>
                    <a:lstStyle/>
                    <a:p>
                      <a:endParaRPr lang="en-US" dirty="0"/>
                    </a:p>
                  </a:txBody>
                  <a:tcPr>
                    <a:solidFill>
                      <a:schemeClr val="accent2"/>
                    </a:solidFill>
                  </a:tcPr>
                </a:tc>
                <a:extLst>
                  <a:ext uri="{0D108BD9-81ED-4DB2-BD59-A6C34878D82A}">
                    <a16:rowId xmlns:a16="http://schemas.microsoft.com/office/drawing/2014/main" val="128402146"/>
                  </a:ext>
                </a:extLst>
              </a:tr>
            </a:tbl>
          </a:graphicData>
        </a:graphic>
      </p:graphicFrame>
      <p:pic>
        <p:nvPicPr>
          <p:cNvPr id="42" name="Audio 41">
            <a:hlinkClick r:id="" action="ppaction://media"/>
            <a:extLst>
              <a:ext uri="{FF2B5EF4-FFF2-40B4-BE49-F238E27FC236}">
                <a16:creationId xmlns:a16="http://schemas.microsoft.com/office/drawing/2014/main" id="{E186509E-F789-306E-630D-D10DAB19E8B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480"/>
    </mc:Choice>
    <mc:Fallback>
      <p:transition spd="slow" advTm="41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B215B809-4A31-1E86-C678-716FD8241218}"/>
              </a:ext>
            </a:extLst>
          </p:cNvPr>
          <p:cNvGraphicFramePr>
            <a:graphicFrameLocks noGrp="1"/>
          </p:cNvGraphicFramePr>
          <p:nvPr>
            <p:extLst>
              <p:ext uri="{D42A27DB-BD31-4B8C-83A1-F6EECF244321}">
                <p14:modId xmlns:p14="http://schemas.microsoft.com/office/powerpoint/2010/main" val="1450707663"/>
              </p:ext>
            </p:extLst>
          </p:nvPr>
        </p:nvGraphicFramePr>
        <p:xfrm>
          <a:off x="221324" y="2057400"/>
          <a:ext cx="5394617" cy="2863426"/>
        </p:xfrm>
        <a:graphic>
          <a:graphicData uri="http://schemas.openxmlformats.org/drawingml/2006/table">
            <a:tbl>
              <a:tblPr firstRow="1" bandRow="1">
                <a:tableStyleId>{802198C4-3087-4945-87E3-76CBB3509B7E}</a:tableStyleId>
              </a:tblPr>
              <a:tblGrid>
                <a:gridCol w="2705264">
                  <a:extLst>
                    <a:ext uri="{9D8B030D-6E8A-4147-A177-3AD203B41FA5}">
                      <a16:colId xmlns:a16="http://schemas.microsoft.com/office/drawing/2014/main" val="2374840121"/>
                    </a:ext>
                  </a:extLst>
                </a:gridCol>
                <a:gridCol w="2689353">
                  <a:extLst>
                    <a:ext uri="{9D8B030D-6E8A-4147-A177-3AD203B41FA5}">
                      <a16:colId xmlns:a16="http://schemas.microsoft.com/office/drawing/2014/main" val="894704534"/>
                    </a:ext>
                  </a:extLst>
                </a:gridCol>
              </a:tblGrid>
              <a:tr h="421432">
                <a:tc>
                  <a:txBody>
                    <a:bodyPr/>
                    <a:lstStyle/>
                    <a:p>
                      <a:pPr algn="ctr"/>
                      <a:r>
                        <a:rPr lang="en-US" dirty="0">
                          <a:solidFill>
                            <a:schemeClr val="bg1"/>
                          </a:solidFill>
                          <a:latin typeface="Century Gothic" panose="020B0502020202020204" pitchFamily="34" charset="0"/>
                        </a:rPr>
                        <a:t>Principles</a:t>
                      </a:r>
                    </a:p>
                  </a:txBody>
                  <a:tcPr/>
                </a:tc>
                <a:tc>
                  <a:txBody>
                    <a:bodyPr/>
                    <a:lstStyle/>
                    <a:p>
                      <a:pPr algn="ctr"/>
                      <a:r>
                        <a:rPr lang="en-US" dirty="0">
                          <a:solidFill>
                            <a:schemeClr val="bg1"/>
                          </a:solidFill>
                          <a:latin typeface="Century Gothic" panose="020B0502020202020204" pitchFamily="34" charset="0"/>
                        </a:rPr>
                        <a:t>Standards</a:t>
                      </a:r>
                    </a:p>
                  </a:txBody>
                  <a:tcPr/>
                </a:tc>
                <a:extLst>
                  <a:ext uri="{0D108BD9-81ED-4DB2-BD59-A6C34878D82A}">
                    <a16:rowId xmlns:a16="http://schemas.microsoft.com/office/drawing/2014/main" val="585807112"/>
                  </a:ext>
                </a:extLst>
              </a:tr>
              <a:tr h="4214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Century Gothic" panose="020B0502020202020204" pitchFamily="34" charset="0"/>
                        </a:rPr>
                        <a:t>Validate Input Data</a:t>
                      </a:r>
                      <a:endParaRPr lang="en-US" sz="1200" dirty="0">
                        <a:solidFill>
                          <a:schemeClr val="bg1"/>
                        </a:solidFill>
                        <a:latin typeface="Century Gothic" panose="020B0502020202020204" pitchFamily="34" charset="0"/>
                      </a:endParaRPr>
                    </a:p>
                  </a:txBody>
                  <a:tcPr/>
                </a:tc>
                <a:tc>
                  <a:txBody>
                    <a:bodyPr/>
                    <a:lstStyle/>
                    <a:p>
                      <a:r>
                        <a:rPr lang="en-US" dirty="0">
                          <a:solidFill>
                            <a:schemeClr val="bg1"/>
                          </a:solidFill>
                          <a:latin typeface="Century Gothic" panose="020B0502020202020204" pitchFamily="34" charset="0"/>
                        </a:rPr>
                        <a:t>STD-004-CPP, STD-005-CPP</a:t>
                      </a:r>
                    </a:p>
                  </a:txBody>
                  <a:tcPr/>
                </a:tc>
                <a:extLst>
                  <a:ext uri="{0D108BD9-81ED-4DB2-BD59-A6C34878D82A}">
                    <a16:rowId xmlns:a16="http://schemas.microsoft.com/office/drawing/2014/main" val="554121550"/>
                  </a:ext>
                </a:extLst>
              </a:tr>
              <a:tr h="58884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Century Gothic" panose="020B0502020202020204" pitchFamily="34" charset="0"/>
                        </a:rPr>
                        <a:t>Heed Compiler Warnings</a:t>
                      </a:r>
                      <a:endParaRPr lang="en-US" sz="1200" dirty="0">
                        <a:solidFill>
                          <a:schemeClr val="bg1"/>
                        </a:solidFill>
                        <a:latin typeface="Century Gothic" panose="020B0502020202020204" pitchFamily="34" charset="0"/>
                      </a:endParaRPr>
                    </a:p>
                  </a:txBody>
                  <a:tcPr/>
                </a:tc>
                <a:tc>
                  <a:txBody>
                    <a:bodyPr/>
                    <a:lstStyle/>
                    <a:p>
                      <a:r>
                        <a:rPr lang="en-US" dirty="0">
                          <a:solidFill>
                            <a:schemeClr val="bg1"/>
                          </a:solidFill>
                          <a:latin typeface="Century Gothic" panose="020B0502020202020204" pitchFamily="34" charset="0"/>
                        </a:rPr>
                        <a:t>STD-005-CPP, STD-006-CPP, STD-009-CPP</a:t>
                      </a:r>
                    </a:p>
                  </a:txBody>
                  <a:tcPr/>
                </a:tc>
                <a:extLst>
                  <a:ext uri="{0D108BD9-81ED-4DB2-BD59-A6C34878D82A}">
                    <a16:rowId xmlns:a16="http://schemas.microsoft.com/office/drawing/2014/main" val="2579658441"/>
                  </a:ext>
                </a:extLst>
              </a:tr>
              <a:tr h="58884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Century Gothic" panose="020B0502020202020204" pitchFamily="34" charset="0"/>
                        </a:rPr>
                        <a:t>Architect and Design for Security Policies</a:t>
                      </a:r>
                      <a:endParaRPr lang="en-US" sz="1100" dirty="0">
                        <a:solidFill>
                          <a:schemeClr val="bg1"/>
                        </a:solidFill>
                        <a:latin typeface="Century Gothic" panose="020B0502020202020204" pitchFamily="34" charset="0"/>
                      </a:endParaRPr>
                    </a:p>
                  </a:txBody>
                  <a:tcPr/>
                </a:tc>
                <a:tc>
                  <a:txBody>
                    <a:bodyPr/>
                    <a:lstStyle/>
                    <a:p>
                      <a:r>
                        <a:rPr lang="en-US" dirty="0">
                          <a:solidFill>
                            <a:schemeClr val="bg1"/>
                          </a:solidFill>
                          <a:latin typeface="Century Gothic" panose="020B0502020202020204" pitchFamily="34" charset="0"/>
                        </a:rPr>
                        <a:t>STD-008-CPP</a:t>
                      </a:r>
                    </a:p>
                  </a:txBody>
                  <a:tcPr/>
                </a:tc>
                <a:extLst>
                  <a:ext uri="{0D108BD9-81ED-4DB2-BD59-A6C34878D82A}">
                    <a16:rowId xmlns:a16="http://schemas.microsoft.com/office/drawing/2014/main" val="1183300501"/>
                  </a:ext>
                </a:extLst>
              </a:tr>
              <a:tr h="42143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latin typeface="Century Gothic" panose="020B0502020202020204" pitchFamily="34" charset="0"/>
                        </a:rPr>
                        <a:t>Keep It Simple</a:t>
                      </a:r>
                      <a:endParaRPr lang="en-US" sz="1100" dirty="0">
                        <a:solidFill>
                          <a:schemeClr val="bg1"/>
                        </a:solidFill>
                        <a:latin typeface="Century Gothic" panose="020B0502020202020204" pitchFamily="34" charset="0"/>
                      </a:endParaRPr>
                    </a:p>
                  </a:txBody>
                  <a:tcPr/>
                </a:tc>
                <a:tc>
                  <a:txBody>
                    <a:bodyPr/>
                    <a:lstStyle/>
                    <a:p>
                      <a:r>
                        <a:rPr lang="en-US" dirty="0">
                          <a:solidFill>
                            <a:schemeClr val="bg1"/>
                          </a:solidFill>
                          <a:latin typeface="Century Gothic" panose="020B0502020202020204" pitchFamily="34" charset="0"/>
                        </a:rPr>
                        <a:t>STD-002-CPP, STD-007-CPP</a:t>
                      </a:r>
                    </a:p>
                  </a:txBody>
                  <a:tcPr/>
                </a:tc>
                <a:extLst>
                  <a:ext uri="{0D108BD9-81ED-4DB2-BD59-A6C34878D82A}">
                    <a16:rowId xmlns:a16="http://schemas.microsoft.com/office/drawing/2014/main" val="3554211110"/>
                  </a:ext>
                </a:extLst>
              </a:tr>
              <a:tr h="421432">
                <a:tc>
                  <a:txBody>
                    <a:bodyPr/>
                    <a:lstStyle/>
                    <a:p>
                      <a:r>
                        <a:rPr lang="en-US" sz="1400" dirty="0">
                          <a:solidFill>
                            <a:schemeClr val="bg1"/>
                          </a:solidFill>
                          <a:latin typeface="Century Gothic" panose="020B0502020202020204" pitchFamily="34" charset="0"/>
                        </a:rPr>
                        <a:t>Default Deny</a:t>
                      </a:r>
                      <a:endParaRPr lang="en-US" dirty="0">
                        <a:solidFill>
                          <a:schemeClr val="bg1"/>
                        </a:solidFill>
                        <a:latin typeface="Century Gothic" panose="020B0502020202020204" pitchFamily="34" charset="0"/>
                      </a:endParaRPr>
                    </a:p>
                  </a:txBody>
                  <a:tcPr/>
                </a:tc>
                <a:tc>
                  <a:txBody>
                    <a:bodyPr/>
                    <a:lstStyle/>
                    <a:p>
                      <a:r>
                        <a:rPr lang="en-US" dirty="0">
                          <a:solidFill>
                            <a:schemeClr val="bg1"/>
                          </a:solidFill>
                          <a:latin typeface="Century Gothic" panose="020B0502020202020204" pitchFamily="34" charset="0"/>
                        </a:rPr>
                        <a:t>STD-003-CPP</a:t>
                      </a:r>
                    </a:p>
                  </a:txBody>
                  <a:tcPr/>
                </a:tc>
                <a:extLst>
                  <a:ext uri="{0D108BD9-81ED-4DB2-BD59-A6C34878D82A}">
                    <a16:rowId xmlns:a16="http://schemas.microsoft.com/office/drawing/2014/main" val="3104100678"/>
                  </a:ext>
                </a:extLst>
              </a:tr>
            </a:tbl>
          </a:graphicData>
        </a:graphic>
      </p:graphicFrame>
      <p:graphicFrame>
        <p:nvGraphicFramePr>
          <p:cNvPr id="6" name="Table 5">
            <a:extLst>
              <a:ext uri="{FF2B5EF4-FFF2-40B4-BE49-F238E27FC236}">
                <a16:creationId xmlns:a16="http://schemas.microsoft.com/office/drawing/2014/main" id="{FE171C89-82FB-10D0-6310-A6150DBE4038}"/>
              </a:ext>
            </a:extLst>
          </p:cNvPr>
          <p:cNvGraphicFramePr>
            <a:graphicFrameLocks noGrp="1"/>
          </p:cNvGraphicFramePr>
          <p:nvPr>
            <p:extLst>
              <p:ext uri="{D42A27DB-BD31-4B8C-83A1-F6EECF244321}">
                <p14:modId xmlns:p14="http://schemas.microsoft.com/office/powerpoint/2010/main" val="1883169769"/>
              </p:ext>
            </p:extLst>
          </p:nvPr>
        </p:nvGraphicFramePr>
        <p:xfrm>
          <a:off x="6576059" y="2057400"/>
          <a:ext cx="5394616" cy="2863426"/>
        </p:xfrm>
        <a:graphic>
          <a:graphicData uri="http://schemas.openxmlformats.org/drawingml/2006/table">
            <a:tbl>
              <a:tblPr firstRow="1" bandRow="1">
                <a:tableStyleId>{802198C4-3087-4945-87E3-76CBB3509B7E}</a:tableStyleId>
              </a:tblPr>
              <a:tblGrid>
                <a:gridCol w="2697308">
                  <a:extLst>
                    <a:ext uri="{9D8B030D-6E8A-4147-A177-3AD203B41FA5}">
                      <a16:colId xmlns:a16="http://schemas.microsoft.com/office/drawing/2014/main" val="1553772149"/>
                    </a:ext>
                  </a:extLst>
                </a:gridCol>
                <a:gridCol w="2697308">
                  <a:extLst>
                    <a:ext uri="{9D8B030D-6E8A-4147-A177-3AD203B41FA5}">
                      <a16:colId xmlns:a16="http://schemas.microsoft.com/office/drawing/2014/main" val="1704202382"/>
                    </a:ext>
                  </a:extLst>
                </a:gridCol>
              </a:tblGrid>
              <a:tr h="395393">
                <a:tc>
                  <a:txBody>
                    <a:bodyPr/>
                    <a:lstStyle/>
                    <a:p>
                      <a:pPr algn="ctr"/>
                      <a:r>
                        <a:rPr lang="en-US" dirty="0">
                          <a:solidFill>
                            <a:schemeClr val="bg1"/>
                          </a:solidFill>
                          <a:latin typeface="Century Gothic" panose="020B0502020202020204" pitchFamily="34" charset="0"/>
                        </a:rPr>
                        <a:t>Principles</a:t>
                      </a:r>
                    </a:p>
                  </a:txBody>
                  <a:tcPr/>
                </a:tc>
                <a:tc>
                  <a:txBody>
                    <a:bodyPr/>
                    <a:lstStyle/>
                    <a:p>
                      <a:pPr algn="ctr"/>
                      <a:r>
                        <a:rPr lang="en-US" dirty="0">
                          <a:solidFill>
                            <a:schemeClr val="bg1"/>
                          </a:solidFill>
                          <a:latin typeface="Century Gothic" panose="020B0502020202020204" pitchFamily="34" charset="0"/>
                        </a:rPr>
                        <a:t>Standards</a:t>
                      </a:r>
                    </a:p>
                  </a:txBody>
                  <a:tcPr/>
                </a:tc>
                <a:extLst>
                  <a:ext uri="{0D108BD9-81ED-4DB2-BD59-A6C34878D82A}">
                    <a16:rowId xmlns:a16="http://schemas.microsoft.com/office/drawing/2014/main" val="3545040975"/>
                  </a:ext>
                </a:extLst>
              </a:tr>
              <a:tr h="395393">
                <a:tc>
                  <a:txBody>
                    <a:bodyPr/>
                    <a:lstStyle/>
                    <a:p>
                      <a:r>
                        <a:rPr lang="en-US" sz="1400" b="0" i="0" u="none" strike="noStrike" cap="none" dirty="0">
                          <a:solidFill>
                            <a:schemeClr val="bg1"/>
                          </a:solidFill>
                          <a:effectLst/>
                          <a:latin typeface="Century Gothic" panose="020B0502020202020204" pitchFamily="34" charset="0"/>
                          <a:ea typeface="Arial"/>
                          <a:cs typeface="Arial"/>
                          <a:sym typeface="Arial"/>
                        </a:rPr>
                        <a:t>Adhere to the Principle of Least Privilege</a:t>
                      </a:r>
                      <a:endParaRPr lang="en-US" dirty="0">
                        <a:solidFill>
                          <a:schemeClr val="bg1"/>
                        </a:solidFill>
                        <a:latin typeface="Century Gothic" panose="020B0502020202020204" pitchFamily="34" charset="0"/>
                      </a:endParaRPr>
                    </a:p>
                  </a:txBody>
                  <a:tcPr/>
                </a:tc>
                <a:tc>
                  <a:txBody>
                    <a:bodyPr/>
                    <a:lstStyle/>
                    <a:p>
                      <a:r>
                        <a:rPr lang="en-US" dirty="0">
                          <a:solidFill>
                            <a:schemeClr val="bg1"/>
                          </a:solidFill>
                          <a:latin typeface="Century Gothic" panose="020B0502020202020204" pitchFamily="34" charset="0"/>
                        </a:rPr>
                        <a:t>STD-007-CPP</a:t>
                      </a:r>
                    </a:p>
                  </a:txBody>
                  <a:tcPr/>
                </a:tc>
                <a:extLst>
                  <a:ext uri="{0D108BD9-81ED-4DB2-BD59-A6C34878D82A}">
                    <a16:rowId xmlns:a16="http://schemas.microsoft.com/office/drawing/2014/main" val="3974769060"/>
                  </a:ext>
                </a:extLst>
              </a:tr>
              <a:tr h="395393">
                <a:tc>
                  <a:txBody>
                    <a:bodyPr/>
                    <a:lstStyle/>
                    <a:p>
                      <a:r>
                        <a:rPr lang="en-US" sz="1400" b="0" i="0" u="none" strike="noStrike" cap="none" dirty="0">
                          <a:solidFill>
                            <a:schemeClr val="bg1"/>
                          </a:solidFill>
                          <a:effectLst/>
                          <a:latin typeface="Century Gothic" panose="020B0502020202020204" pitchFamily="34" charset="0"/>
                          <a:ea typeface="Arial"/>
                          <a:cs typeface="Arial"/>
                          <a:sym typeface="Arial"/>
                        </a:rPr>
                        <a:t>Sanitize Data Sent to Other Systems</a:t>
                      </a:r>
                      <a:endParaRPr lang="en-US" dirty="0">
                        <a:solidFill>
                          <a:schemeClr val="bg1"/>
                        </a:solidFill>
                        <a:latin typeface="Century Gothic" panose="020B0502020202020204" pitchFamily="34" charset="0"/>
                      </a:endParaRPr>
                    </a:p>
                  </a:txBody>
                  <a:tcPr/>
                </a:tc>
                <a:tc>
                  <a:txBody>
                    <a:bodyPr/>
                    <a:lstStyle/>
                    <a:p>
                      <a:r>
                        <a:rPr lang="en-US" dirty="0">
                          <a:solidFill>
                            <a:schemeClr val="bg1"/>
                          </a:solidFill>
                          <a:latin typeface="Century Gothic" panose="020B0502020202020204" pitchFamily="34" charset="0"/>
                        </a:rPr>
                        <a:t>STD-005-CPP</a:t>
                      </a:r>
                    </a:p>
                  </a:txBody>
                  <a:tcPr/>
                </a:tc>
                <a:extLst>
                  <a:ext uri="{0D108BD9-81ED-4DB2-BD59-A6C34878D82A}">
                    <a16:rowId xmlns:a16="http://schemas.microsoft.com/office/drawing/2014/main" val="285841591"/>
                  </a:ext>
                </a:extLst>
              </a:tr>
              <a:tr h="395393">
                <a:tc>
                  <a:txBody>
                    <a:bodyPr/>
                    <a:lstStyle/>
                    <a:p>
                      <a:r>
                        <a:rPr lang="en-US" sz="1400" b="0" i="0" u="none" strike="noStrike" cap="none" dirty="0">
                          <a:solidFill>
                            <a:schemeClr val="bg1"/>
                          </a:solidFill>
                          <a:effectLst/>
                          <a:latin typeface="Century Gothic" panose="020B0502020202020204" pitchFamily="34" charset="0"/>
                          <a:ea typeface="Arial"/>
                          <a:cs typeface="Arial"/>
                          <a:sym typeface="Arial"/>
                        </a:rPr>
                        <a:t>Practice Defense in Depth </a:t>
                      </a:r>
                      <a:endParaRPr lang="en-US" dirty="0">
                        <a:solidFill>
                          <a:schemeClr val="bg1"/>
                        </a:solidFill>
                        <a:latin typeface="Century Gothic" panose="020B0502020202020204" pitchFamily="34" charset="0"/>
                      </a:endParaRPr>
                    </a:p>
                  </a:txBody>
                  <a:tcPr/>
                </a:tc>
                <a:tc>
                  <a:txBody>
                    <a:bodyPr/>
                    <a:lstStyle/>
                    <a:p>
                      <a:r>
                        <a:rPr lang="en-US" dirty="0">
                          <a:solidFill>
                            <a:schemeClr val="bg1"/>
                          </a:solidFill>
                          <a:latin typeface="Century Gothic" panose="020B0502020202020204" pitchFamily="34" charset="0"/>
                        </a:rPr>
                        <a:t>STD-004-CPP, STD-009-CPP</a:t>
                      </a:r>
                    </a:p>
                  </a:txBody>
                  <a:tcPr/>
                </a:tc>
                <a:extLst>
                  <a:ext uri="{0D108BD9-81ED-4DB2-BD59-A6C34878D82A}">
                    <a16:rowId xmlns:a16="http://schemas.microsoft.com/office/drawing/2014/main" val="2691240674"/>
                  </a:ext>
                </a:extLst>
              </a:tr>
              <a:tr h="395393">
                <a:tc>
                  <a:txBody>
                    <a:bodyPr/>
                    <a:lstStyle/>
                    <a:p>
                      <a:r>
                        <a:rPr lang="en-US" sz="1400" b="0" i="0" u="none" strike="noStrike" cap="none" dirty="0">
                          <a:solidFill>
                            <a:schemeClr val="bg1"/>
                          </a:solidFill>
                          <a:effectLst/>
                          <a:latin typeface="Century Gothic" panose="020B0502020202020204" pitchFamily="34" charset="0"/>
                          <a:ea typeface="Arial"/>
                          <a:cs typeface="Arial"/>
                          <a:sym typeface="Arial"/>
                        </a:rPr>
                        <a:t>Use Effective Quality Assurance </a:t>
                      </a:r>
                      <a:endParaRPr lang="en-US" dirty="0">
                        <a:solidFill>
                          <a:schemeClr val="bg1"/>
                        </a:solidFill>
                        <a:latin typeface="Century Gothic" panose="020B0502020202020204" pitchFamily="34" charset="0"/>
                      </a:endParaRPr>
                    </a:p>
                  </a:txBody>
                  <a:tcPr/>
                </a:tc>
                <a:tc>
                  <a:txBody>
                    <a:bodyPr/>
                    <a:lstStyle/>
                    <a:p>
                      <a:r>
                        <a:rPr lang="en-US" dirty="0">
                          <a:solidFill>
                            <a:schemeClr val="bg1"/>
                          </a:solidFill>
                          <a:latin typeface="Century Gothic" panose="020B0502020202020204" pitchFamily="34" charset="0"/>
                        </a:rPr>
                        <a:t>STD-001-CPP, STD-006-CPP</a:t>
                      </a:r>
                    </a:p>
                  </a:txBody>
                  <a:tcPr/>
                </a:tc>
                <a:extLst>
                  <a:ext uri="{0D108BD9-81ED-4DB2-BD59-A6C34878D82A}">
                    <a16:rowId xmlns:a16="http://schemas.microsoft.com/office/drawing/2014/main" val="1628225353"/>
                  </a:ext>
                </a:extLst>
              </a:tr>
              <a:tr h="395393">
                <a:tc>
                  <a:txBody>
                    <a:bodyPr/>
                    <a:lstStyle/>
                    <a:p>
                      <a:r>
                        <a:rPr lang="en-US" sz="1400" b="0" i="0" u="none" strike="noStrike" cap="none" dirty="0">
                          <a:solidFill>
                            <a:schemeClr val="bg1"/>
                          </a:solidFill>
                          <a:effectLst/>
                          <a:latin typeface="Century Gothic" panose="020B0502020202020204" pitchFamily="34" charset="0"/>
                          <a:ea typeface="Arial"/>
                          <a:cs typeface="Arial"/>
                          <a:sym typeface="Arial"/>
                        </a:rPr>
                        <a:t>Adopt a Secure Coding Standard</a:t>
                      </a:r>
                      <a:endParaRPr lang="en-US" dirty="0">
                        <a:solidFill>
                          <a:schemeClr val="bg1"/>
                        </a:solidFill>
                        <a:latin typeface="Century Gothic" panose="020B0502020202020204" pitchFamily="34" charset="0"/>
                      </a:endParaRPr>
                    </a:p>
                  </a:txBody>
                  <a:tcPr/>
                </a:tc>
                <a:tc>
                  <a:txBody>
                    <a:bodyPr/>
                    <a:lstStyle/>
                    <a:p>
                      <a:r>
                        <a:rPr lang="en-US" dirty="0">
                          <a:solidFill>
                            <a:schemeClr val="bg1"/>
                          </a:solidFill>
                          <a:latin typeface="Century Gothic" panose="020B0502020202020204" pitchFamily="34" charset="0"/>
                        </a:rPr>
                        <a:t>STD-003-CPP, STD-007-CPP, STD-009-CPP, STD-010-CPP</a:t>
                      </a:r>
                    </a:p>
                  </a:txBody>
                  <a:tcPr/>
                </a:tc>
                <a:extLst>
                  <a:ext uri="{0D108BD9-81ED-4DB2-BD59-A6C34878D82A}">
                    <a16:rowId xmlns:a16="http://schemas.microsoft.com/office/drawing/2014/main" val="3940642649"/>
                  </a:ext>
                </a:extLst>
              </a:tr>
            </a:tbl>
          </a:graphicData>
        </a:graphic>
      </p:graphicFrame>
      <p:pic>
        <p:nvPicPr>
          <p:cNvPr id="20" name="Audio 19">
            <a:hlinkClick r:id="" action="ppaction://media"/>
            <a:extLst>
              <a:ext uri="{FF2B5EF4-FFF2-40B4-BE49-F238E27FC236}">
                <a16:creationId xmlns:a16="http://schemas.microsoft.com/office/drawing/2014/main" id="{04B5BD4E-807D-D6FD-E7E3-017ECBAAED4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509"/>
    </mc:Choice>
    <mc:Fallback>
      <p:transition spd="slow" advTm="17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10020B1A-623F-A5D0-006B-DE5FD47A441D}"/>
              </a:ext>
            </a:extLst>
          </p:cNvPr>
          <p:cNvGraphicFramePr>
            <a:graphicFrameLocks noGrp="1"/>
          </p:cNvGraphicFramePr>
          <p:nvPr>
            <p:extLst>
              <p:ext uri="{D42A27DB-BD31-4B8C-83A1-F6EECF244321}">
                <p14:modId xmlns:p14="http://schemas.microsoft.com/office/powerpoint/2010/main" val="2802563350"/>
              </p:ext>
            </p:extLst>
          </p:nvPr>
        </p:nvGraphicFramePr>
        <p:xfrm>
          <a:off x="757177" y="1788578"/>
          <a:ext cx="9926256" cy="4716392"/>
        </p:xfrm>
        <a:graphic>
          <a:graphicData uri="http://schemas.openxmlformats.org/drawingml/2006/table">
            <a:tbl>
              <a:tblPr firstRow="1" bandRow="1">
                <a:tableStyleId>{802198C4-3087-4945-87E3-76CBB3509B7E}</a:tableStyleId>
              </a:tblPr>
              <a:tblGrid>
                <a:gridCol w="1654376">
                  <a:extLst>
                    <a:ext uri="{9D8B030D-6E8A-4147-A177-3AD203B41FA5}">
                      <a16:colId xmlns:a16="http://schemas.microsoft.com/office/drawing/2014/main" val="4021002365"/>
                    </a:ext>
                  </a:extLst>
                </a:gridCol>
                <a:gridCol w="1654376">
                  <a:extLst>
                    <a:ext uri="{9D8B030D-6E8A-4147-A177-3AD203B41FA5}">
                      <a16:colId xmlns:a16="http://schemas.microsoft.com/office/drawing/2014/main" val="215984568"/>
                    </a:ext>
                  </a:extLst>
                </a:gridCol>
                <a:gridCol w="1654376">
                  <a:extLst>
                    <a:ext uri="{9D8B030D-6E8A-4147-A177-3AD203B41FA5}">
                      <a16:colId xmlns:a16="http://schemas.microsoft.com/office/drawing/2014/main" val="1544222713"/>
                    </a:ext>
                  </a:extLst>
                </a:gridCol>
                <a:gridCol w="1654376">
                  <a:extLst>
                    <a:ext uri="{9D8B030D-6E8A-4147-A177-3AD203B41FA5}">
                      <a16:colId xmlns:a16="http://schemas.microsoft.com/office/drawing/2014/main" val="1138028597"/>
                    </a:ext>
                  </a:extLst>
                </a:gridCol>
                <a:gridCol w="1654376">
                  <a:extLst>
                    <a:ext uri="{9D8B030D-6E8A-4147-A177-3AD203B41FA5}">
                      <a16:colId xmlns:a16="http://schemas.microsoft.com/office/drawing/2014/main" val="1967182060"/>
                    </a:ext>
                  </a:extLst>
                </a:gridCol>
                <a:gridCol w="1654376">
                  <a:extLst>
                    <a:ext uri="{9D8B030D-6E8A-4147-A177-3AD203B41FA5}">
                      <a16:colId xmlns:a16="http://schemas.microsoft.com/office/drawing/2014/main" val="339421951"/>
                    </a:ext>
                  </a:extLst>
                </a:gridCol>
              </a:tblGrid>
              <a:tr h="578212">
                <a:tc>
                  <a:txBody>
                    <a:bodyPr/>
                    <a:lstStyle/>
                    <a:p>
                      <a:pPr algn="ctr"/>
                      <a:r>
                        <a:rPr lang="en-US" baseline="0" dirty="0">
                          <a:solidFill>
                            <a:schemeClr val="bg1"/>
                          </a:solidFill>
                          <a:latin typeface="Century Gothic" panose="020B0502020202020204" pitchFamily="34" charset="0"/>
                        </a:rPr>
                        <a:t>Rule</a:t>
                      </a:r>
                    </a:p>
                  </a:txBody>
                  <a:tcPr/>
                </a:tc>
                <a:tc>
                  <a:txBody>
                    <a:bodyPr/>
                    <a:lstStyle/>
                    <a:p>
                      <a:pPr algn="ctr"/>
                      <a:r>
                        <a:rPr lang="en-US" baseline="0" dirty="0">
                          <a:solidFill>
                            <a:schemeClr val="bg1"/>
                          </a:solidFill>
                          <a:latin typeface="Century Gothic" panose="020B0502020202020204" pitchFamily="34" charset="0"/>
                        </a:rPr>
                        <a:t>Severity</a:t>
                      </a:r>
                    </a:p>
                  </a:txBody>
                  <a:tcPr/>
                </a:tc>
                <a:tc>
                  <a:txBody>
                    <a:bodyPr/>
                    <a:lstStyle/>
                    <a:p>
                      <a:pPr algn="ctr"/>
                      <a:r>
                        <a:rPr lang="en-US" baseline="0" dirty="0">
                          <a:solidFill>
                            <a:schemeClr val="bg1"/>
                          </a:solidFill>
                          <a:latin typeface="Century Gothic" panose="020B0502020202020204" pitchFamily="34" charset="0"/>
                        </a:rPr>
                        <a:t>Likelihood</a:t>
                      </a:r>
                    </a:p>
                  </a:txBody>
                  <a:tcPr/>
                </a:tc>
                <a:tc>
                  <a:txBody>
                    <a:bodyPr/>
                    <a:lstStyle/>
                    <a:p>
                      <a:pPr algn="ctr"/>
                      <a:r>
                        <a:rPr lang="en-US" baseline="0" dirty="0">
                          <a:solidFill>
                            <a:schemeClr val="bg1"/>
                          </a:solidFill>
                          <a:latin typeface="Century Gothic" panose="020B0502020202020204" pitchFamily="34" charset="0"/>
                        </a:rPr>
                        <a:t>Remediation Cost</a:t>
                      </a:r>
                    </a:p>
                  </a:txBody>
                  <a:tcPr/>
                </a:tc>
                <a:tc>
                  <a:txBody>
                    <a:bodyPr/>
                    <a:lstStyle/>
                    <a:p>
                      <a:pPr algn="ctr"/>
                      <a:r>
                        <a:rPr lang="en-US" baseline="0" dirty="0">
                          <a:solidFill>
                            <a:schemeClr val="bg1"/>
                          </a:solidFill>
                          <a:latin typeface="Century Gothic" panose="020B0502020202020204" pitchFamily="34" charset="0"/>
                        </a:rPr>
                        <a:t>Priority</a:t>
                      </a:r>
                    </a:p>
                  </a:txBody>
                  <a:tcPr/>
                </a:tc>
                <a:tc>
                  <a:txBody>
                    <a:bodyPr/>
                    <a:lstStyle/>
                    <a:p>
                      <a:pPr algn="ctr"/>
                      <a:r>
                        <a:rPr lang="en-US" baseline="0" dirty="0">
                          <a:solidFill>
                            <a:schemeClr val="bg1"/>
                          </a:solidFill>
                          <a:latin typeface="Century Gothic" panose="020B0502020202020204" pitchFamily="34" charset="0"/>
                        </a:rPr>
                        <a:t>Level</a:t>
                      </a:r>
                    </a:p>
                  </a:txBody>
                  <a:tcPr/>
                </a:tc>
                <a:extLst>
                  <a:ext uri="{0D108BD9-81ED-4DB2-BD59-A6C34878D82A}">
                    <a16:rowId xmlns:a16="http://schemas.microsoft.com/office/drawing/2014/main" val="2084809099"/>
                  </a:ext>
                </a:extLst>
              </a:tr>
              <a:tr h="41381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aseline="0" dirty="0">
                          <a:solidFill>
                            <a:schemeClr val="bg1"/>
                          </a:solidFill>
                          <a:latin typeface="Century Gothic" panose="020B0502020202020204" pitchFamily="34" charset="0"/>
                        </a:rPr>
                        <a:t>STD-005-CPP</a:t>
                      </a:r>
                    </a:p>
                  </a:txBody>
                  <a:tcPr/>
                </a:tc>
                <a:tc>
                  <a:txBody>
                    <a:bodyPr/>
                    <a:lstStyle/>
                    <a:p>
                      <a:r>
                        <a:rPr lang="en-US" baseline="0" dirty="0">
                          <a:solidFill>
                            <a:schemeClr val="bg1"/>
                          </a:solidFill>
                          <a:latin typeface="Century Gothic" panose="020B0502020202020204" pitchFamily="34" charset="0"/>
                        </a:rPr>
                        <a:t>HIGH</a:t>
                      </a:r>
                    </a:p>
                  </a:txBody>
                  <a:tcPr/>
                </a:tc>
                <a:tc>
                  <a:txBody>
                    <a:bodyPr/>
                    <a:lstStyle/>
                    <a:p>
                      <a:r>
                        <a:rPr lang="en-US" baseline="0" dirty="0">
                          <a:solidFill>
                            <a:schemeClr val="bg1"/>
                          </a:solidFill>
                          <a:latin typeface="Century Gothic" panose="020B0502020202020204" pitchFamily="34" charset="0"/>
                        </a:rPr>
                        <a:t>LIKELY</a:t>
                      </a:r>
                    </a:p>
                  </a:txBody>
                  <a:tcPr/>
                </a:tc>
                <a:tc>
                  <a:txBody>
                    <a:bodyPr/>
                    <a:lstStyle/>
                    <a:p>
                      <a:r>
                        <a:rPr lang="en-US" baseline="0" dirty="0">
                          <a:solidFill>
                            <a:schemeClr val="bg1"/>
                          </a:solidFill>
                          <a:latin typeface="Century Gothic" panose="020B0502020202020204" pitchFamily="34" charset="0"/>
                        </a:rPr>
                        <a:t>MEDIUM</a:t>
                      </a:r>
                    </a:p>
                  </a:txBody>
                  <a:tcPr/>
                </a:tc>
                <a:tc>
                  <a:txBody>
                    <a:bodyPr/>
                    <a:lstStyle/>
                    <a:p>
                      <a:r>
                        <a:rPr lang="en-US" baseline="0" dirty="0">
                          <a:solidFill>
                            <a:schemeClr val="bg1"/>
                          </a:solidFill>
                          <a:latin typeface="Century Gothic" panose="020B0502020202020204" pitchFamily="34" charset="0"/>
                        </a:rPr>
                        <a:t>P18 (HIGH)</a:t>
                      </a:r>
                    </a:p>
                  </a:txBody>
                  <a:tcPr/>
                </a:tc>
                <a:tc>
                  <a:txBody>
                    <a:bodyPr/>
                    <a:lstStyle/>
                    <a:p>
                      <a:r>
                        <a:rPr lang="en-US" baseline="0" dirty="0">
                          <a:solidFill>
                            <a:schemeClr val="bg1"/>
                          </a:solidFill>
                          <a:latin typeface="Century Gothic" panose="020B0502020202020204" pitchFamily="34" charset="0"/>
                        </a:rPr>
                        <a:t>5</a:t>
                      </a:r>
                    </a:p>
                  </a:txBody>
                  <a:tcPr/>
                </a:tc>
                <a:extLst>
                  <a:ext uri="{0D108BD9-81ED-4DB2-BD59-A6C34878D82A}">
                    <a16:rowId xmlns:a16="http://schemas.microsoft.com/office/drawing/2014/main" val="2354409364"/>
                  </a:ext>
                </a:extLst>
              </a:tr>
              <a:tr h="413818">
                <a:tc>
                  <a:txBody>
                    <a:bodyPr/>
                    <a:lstStyle/>
                    <a:p>
                      <a:r>
                        <a:rPr lang="en-US" baseline="0" dirty="0">
                          <a:solidFill>
                            <a:schemeClr val="bg1"/>
                          </a:solidFill>
                          <a:latin typeface="Century Gothic" panose="020B0502020202020204" pitchFamily="34" charset="0"/>
                        </a:rPr>
                        <a:t>STD-004-CPP</a:t>
                      </a:r>
                    </a:p>
                  </a:txBody>
                  <a:tcPr/>
                </a:tc>
                <a:tc>
                  <a:txBody>
                    <a:bodyPr/>
                    <a:lstStyle/>
                    <a:p>
                      <a:r>
                        <a:rPr lang="en-US" baseline="0" dirty="0">
                          <a:solidFill>
                            <a:schemeClr val="bg1"/>
                          </a:solidFill>
                          <a:latin typeface="Century Gothic" panose="020B0502020202020204" pitchFamily="34" charset="0"/>
                        </a:rPr>
                        <a:t>HIGH</a:t>
                      </a:r>
                    </a:p>
                  </a:txBody>
                  <a:tcPr/>
                </a:tc>
                <a:tc>
                  <a:txBody>
                    <a:bodyPr/>
                    <a:lstStyle/>
                    <a:p>
                      <a:r>
                        <a:rPr lang="en-US" baseline="0" dirty="0">
                          <a:solidFill>
                            <a:schemeClr val="bg1"/>
                          </a:solidFill>
                          <a:latin typeface="Century Gothic" panose="020B0502020202020204" pitchFamily="34" charset="0"/>
                        </a:rPr>
                        <a:t>LIKELY</a:t>
                      </a:r>
                    </a:p>
                  </a:txBody>
                  <a:tcPr/>
                </a:tc>
                <a:tc>
                  <a:txBody>
                    <a:bodyPr/>
                    <a:lstStyle/>
                    <a:p>
                      <a:r>
                        <a:rPr lang="en-US" baseline="0" dirty="0">
                          <a:solidFill>
                            <a:schemeClr val="bg1"/>
                          </a:solidFill>
                          <a:latin typeface="Century Gothic" panose="020B0502020202020204" pitchFamily="34" charset="0"/>
                        </a:rPr>
                        <a:t>MEDIUM</a:t>
                      </a:r>
                    </a:p>
                  </a:txBody>
                  <a:tcPr/>
                </a:tc>
                <a:tc>
                  <a:txBody>
                    <a:bodyPr/>
                    <a:lstStyle/>
                    <a:p>
                      <a:r>
                        <a:rPr lang="en-US" baseline="0" dirty="0">
                          <a:solidFill>
                            <a:schemeClr val="bg1"/>
                          </a:solidFill>
                          <a:latin typeface="Century Gothic" panose="020B0502020202020204" pitchFamily="34" charset="0"/>
                        </a:rPr>
                        <a:t>P18 (HIGH)</a:t>
                      </a:r>
                    </a:p>
                  </a:txBody>
                  <a:tcPr/>
                </a:tc>
                <a:tc>
                  <a:txBody>
                    <a:bodyPr/>
                    <a:lstStyle/>
                    <a:p>
                      <a:r>
                        <a:rPr lang="en-US" baseline="0" dirty="0">
                          <a:solidFill>
                            <a:schemeClr val="bg1"/>
                          </a:solidFill>
                          <a:latin typeface="Century Gothic" panose="020B0502020202020204" pitchFamily="34" charset="0"/>
                        </a:rPr>
                        <a:t>5</a:t>
                      </a:r>
                    </a:p>
                  </a:txBody>
                  <a:tcPr/>
                </a:tc>
                <a:extLst>
                  <a:ext uri="{0D108BD9-81ED-4DB2-BD59-A6C34878D82A}">
                    <a16:rowId xmlns:a16="http://schemas.microsoft.com/office/drawing/2014/main" val="2020203101"/>
                  </a:ext>
                </a:extLst>
              </a:tr>
              <a:tr h="413818">
                <a:tc>
                  <a:txBody>
                    <a:bodyPr/>
                    <a:lstStyle/>
                    <a:p>
                      <a:r>
                        <a:rPr lang="en-US" baseline="0" dirty="0">
                          <a:solidFill>
                            <a:schemeClr val="bg1"/>
                          </a:solidFill>
                          <a:latin typeface="Century Gothic" panose="020B0502020202020204" pitchFamily="34" charset="0"/>
                        </a:rPr>
                        <a:t>STD-008-CPP</a:t>
                      </a:r>
                    </a:p>
                  </a:txBody>
                  <a:tcPr/>
                </a:tc>
                <a:tc>
                  <a:txBody>
                    <a:bodyPr/>
                    <a:lstStyle/>
                    <a:p>
                      <a:r>
                        <a:rPr lang="en-US" baseline="0" dirty="0">
                          <a:solidFill>
                            <a:schemeClr val="bg1"/>
                          </a:solidFill>
                          <a:latin typeface="Century Gothic" panose="020B0502020202020204" pitchFamily="34" charset="0"/>
                        </a:rPr>
                        <a:t>HIGH</a:t>
                      </a:r>
                    </a:p>
                  </a:txBody>
                  <a:tcPr/>
                </a:tc>
                <a:tc>
                  <a:txBody>
                    <a:bodyPr/>
                    <a:lstStyle/>
                    <a:p>
                      <a:r>
                        <a:rPr lang="en-US" baseline="0" dirty="0">
                          <a:solidFill>
                            <a:schemeClr val="bg1"/>
                          </a:solidFill>
                          <a:latin typeface="Century Gothic" panose="020B0502020202020204" pitchFamily="34" charset="0"/>
                        </a:rPr>
                        <a:t>LIKELY</a:t>
                      </a:r>
                    </a:p>
                  </a:txBody>
                  <a:tcPr/>
                </a:tc>
                <a:tc>
                  <a:txBody>
                    <a:bodyPr/>
                    <a:lstStyle/>
                    <a:p>
                      <a:r>
                        <a:rPr lang="en-US" baseline="0" dirty="0">
                          <a:solidFill>
                            <a:schemeClr val="bg1"/>
                          </a:solidFill>
                          <a:latin typeface="Century Gothic" panose="020B0502020202020204" pitchFamily="34" charset="0"/>
                        </a:rPr>
                        <a:t>HIGH</a:t>
                      </a:r>
                    </a:p>
                  </a:txBody>
                  <a:tcPr/>
                </a:tc>
                <a:tc>
                  <a:txBody>
                    <a:bodyPr/>
                    <a:lstStyle/>
                    <a:p>
                      <a:r>
                        <a:rPr lang="en-US" baseline="0" dirty="0">
                          <a:solidFill>
                            <a:schemeClr val="bg1"/>
                          </a:solidFill>
                          <a:latin typeface="Century Gothic" panose="020B0502020202020204" pitchFamily="34" charset="0"/>
                        </a:rPr>
                        <a:t>P9 (HIGH)</a:t>
                      </a:r>
                    </a:p>
                  </a:txBody>
                  <a:tcPr/>
                </a:tc>
                <a:tc>
                  <a:txBody>
                    <a:bodyPr/>
                    <a:lstStyle/>
                    <a:p>
                      <a:r>
                        <a:rPr lang="en-US" baseline="0" dirty="0">
                          <a:solidFill>
                            <a:schemeClr val="bg1"/>
                          </a:solidFill>
                          <a:latin typeface="Century Gothic" panose="020B0502020202020204" pitchFamily="34" charset="0"/>
                        </a:rPr>
                        <a:t>4</a:t>
                      </a:r>
                    </a:p>
                  </a:txBody>
                  <a:tcPr/>
                </a:tc>
                <a:extLst>
                  <a:ext uri="{0D108BD9-81ED-4DB2-BD59-A6C34878D82A}">
                    <a16:rowId xmlns:a16="http://schemas.microsoft.com/office/drawing/2014/main" val="1378877786"/>
                  </a:ext>
                </a:extLst>
              </a:tr>
              <a:tr h="413818">
                <a:tc>
                  <a:txBody>
                    <a:bodyPr/>
                    <a:lstStyle/>
                    <a:p>
                      <a:r>
                        <a:rPr lang="en-US" baseline="0" dirty="0">
                          <a:solidFill>
                            <a:schemeClr val="bg1"/>
                          </a:solidFill>
                          <a:latin typeface="Century Gothic" panose="020B0502020202020204" pitchFamily="34" charset="0"/>
                        </a:rPr>
                        <a:t>STD-001-CPP</a:t>
                      </a:r>
                    </a:p>
                  </a:txBody>
                  <a:tcPr/>
                </a:tc>
                <a:tc>
                  <a:txBody>
                    <a:bodyPr/>
                    <a:lstStyle/>
                    <a:p>
                      <a:r>
                        <a:rPr lang="en-US" baseline="0" dirty="0">
                          <a:solidFill>
                            <a:schemeClr val="bg1"/>
                          </a:solidFill>
                          <a:latin typeface="Century Gothic" panose="020B0502020202020204" pitchFamily="34" charset="0"/>
                        </a:rPr>
                        <a:t>HIGH</a:t>
                      </a:r>
                    </a:p>
                  </a:txBody>
                  <a:tcPr/>
                </a:tc>
                <a:tc>
                  <a:txBody>
                    <a:bodyPr/>
                    <a:lstStyle/>
                    <a:p>
                      <a:r>
                        <a:rPr lang="en-US" baseline="0" dirty="0">
                          <a:solidFill>
                            <a:schemeClr val="bg1"/>
                          </a:solidFill>
                          <a:latin typeface="Century Gothic" panose="020B0502020202020204" pitchFamily="34" charset="0"/>
                        </a:rPr>
                        <a:t>PROBABLE</a:t>
                      </a:r>
                    </a:p>
                  </a:txBody>
                  <a:tcPr/>
                </a:tc>
                <a:tc>
                  <a:txBody>
                    <a:bodyPr/>
                    <a:lstStyle/>
                    <a:p>
                      <a:r>
                        <a:rPr lang="en-US" baseline="0" dirty="0">
                          <a:solidFill>
                            <a:schemeClr val="bg1"/>
                          </a:solidFill>
                          <a:latin typeface="Century Gothic" panose="020B0502020202020204" pitchFamily="34" charset="0"/>
                        </a:rPr>
                        <a:t>MEDIUM</a:t>
                      </a:r>
                    </a:p>
                  </a:txBody>
                  <a:tcPr/>
                </a:tc>
                <a:tc>
                  <a:txBody>
                    <a:bodyPr/>
                    <a:lstStyle/>
                    <a:p>
                      <a:r>
                        <a:rPr lang="en-US" baseline="0" dirty="0">
                          <a:solidFill>
                            <a:schemeClr val="bg1"/>
                          </a:solidFill>
                          <a:latin typeface="Century Gothic" panose="020B0502020202020204" pitchFamily="34" charset="0"/>
                        </a:rPr>
                        <a:t>P12 (HIGH)</a:t>
                      </a:r>
                    </a:p>
                  </a:txBody>
                  <a:tcPr/>
                </a:tc>
                <a:tc>
                  <a:txBody>
                    <a:bodyPr/>
                    <a:lstStyle/>
                    <a:p>
                      <a:r>
                        <a:rPr lang="en-US" baseline="0" dirty="0">
                          <a:solidFill>
                            <a:schemeClr val="bg1"/>
                          </a:solidFill>
                          <a:latin typeface="Century Gothic" panose="020B0502020202020204" pitchFamily="34" charset="0"/>
                        </a:rPr>
                        <a:t>4</a:t>
                      </a:r>
                    </a:p>
                  </a:txBody>
                  <a:tcPr/>
                </a:tc>
                <a:extLst>
                  <a:ext uri="{0D108BD9-81ED-4DB2-BD59-A6C34878D82A}">
                    <a16:rowId xmlns:a16="http://schemas.microsoft.com/office/drawing/2014/main" val="3763081963"/>
                  </a:ext>
                </a:extLst>
              </a:tr>
              <a:tr h="413818">
                <a:tc>
                  <a:txBody>
                    <a:bodyPr/>
                    <a:lstStyle/>
                    <a:p>
                      <a:r>
                        <a:rPr lang="en-US" baseline="0" dirty="0">
                          <a:solidFill>
                            <a:schemeClr val="bg1"/>
                          </a:solidFill>
                          <a:latin typeface="Century Gothic" panose="020B0502020202020204" pitchFamily="34" charset="0"/>
                        </a:rPr>
                        <a:t>STD-003-CPP</a:t>
                      </a:r>
                    </a:p>
                  </a:txBody>
                  <a:tcPr/>
                </a:tc>
                <a:tc>
                  <a:txBody>
                    <a:bodyPr/>
                    <a:lstStyle/>
                    <a:p>
                      <a:r>
                        <a:rPr lang="en-US" baseline="0" dirty="0">
                          <a:solidFill>
                            <a:schemeClr val="bg1"/>
                          </a:solidFill>
                          <a:latin typeface="Century Gothic" panose="020B0502020202020204" pitchFamily="34" charset="0"/>
                        </a:rPr>
                        <a:t>LOW</a:t>
                      </a:r>
                    </a:p>
                  </a:txBody>
                  <a:tcPr/>
                </a:tc>
                <a:tc>
                  <a:txBody>
                    <a:bodyPr/>
                    <a:lstStyle/>
                    <a:p>
                      <a:r>
                        <a:rPr lang="en-US" baseline="0" dirty="0">
                          <a:solidFill>
                            <a:schemeClr val="bg1"/>
                          </a:solidFill>
                          <a:latin typeface="Century Gothic" panose="020B0502020202020204" pitchFamily="34" charset="0"/>
                        </a:rPr>
                        <a:t>LIKELY</a:t>
                      </a:r>
                    </a:p>
                  </a:txBody>
                  <a:tcPr/>
                </a:tc>
                <a:tc>
                  <a:txBody>
                    <a:bodyPr/>
                    <a:lstStyle/>
                    <a:p>
                      <a:r>
                        <a:rPr lang="en-US" baseline="0" dirty="0">
                          <a:solidFill>
                            <a:schemeClr val="bg1"/>
                          </a:solidFill>
                          <a:latin typeface="Century Gothic" panose="020B0502020202020204" pitchFamily="34" charset="0"/>
                        </a:rPr>
                        <a:t>MEDIUM</a:t>
                      </a:r>
                    </a:p>
                  </a:txBody>
                  <a:tcPr/>
                </a:tc>
                <a:tc>
                  <a:txBody>
                    <a:bodyPr/>
                    <a:lstStyle/>
                    <a:p>
                      <a:r>
                        <a:rPr lang="en-US" baseline="0" dirty="0">
                          <a:solidFill>
                            <a:schemeClr val="bg1"/>
                          </a:solidFill>
                          <a:latin typeface="Century Gothic" panose="020B0502020202020204" pitchFamily="34" charset="0"/>
                        </a:rPr>
                        <a:t>P4 (MEDIUM)</a:t>
                      </a:r>
                    </a:p>
                  </a:txBody>
                  <a:tcPr/>
                </a:tc>
                <a:tc>
                  <a:txBody>
                    <a:bodyPr/>
                    <a:lstStyle/>
                    <a:p>
                      <a:r>
                        <a:rPr lang="en-US" baseline="0" dirty="0">
                          <a:solidFill>
                            <a:schemeClr val="bg1"/>
                          </a:solidFill>
                          <a:latin typeface="Century Gothic" panose="020B0502020202020204" pitchFamily="34" charset="0"/>
                        </a:rPr>
                        <a:t>3</a:t>
                      </a:r>
                    </a:p>
                  </a:txBody>
                  <a:tcPr/>
                </a:tc>
                <a:extLst>
                  <a:ext uri="{0D108BD9-81ED-4DB2-BD59-A6C34878D82A}">
                    <a16:rowId xmlns:a16="http://schemas.microsoft.com/office/drawing/2014/main" val="1408591909"/>
                  </a:ext>
                </a:extLst>
              </a:tr>
              <a:tr h="413818">
                <a:tc>
                  <a:txBody>
                    <a:bodyPr/>
                    <a:lstStyle/>
                    <a:p>
                      <a:r>
                        <a:rPr lang="en-US" baseline="0" dirty="0">
                          <a:solidFill>
                            <a:schemeClr val="bg1"/>
                          </a:solidFill>
                          <a:latin typeface="Century Gothic" panose="020B0502020202020204" pitchFamily="34" charset="0"/>
                        </a:rPr>
                        <a:t>STD-009-CPP</a:t>
                      </a:r>
                    </a:p>
                  </a:txBody>
                  <a:tcPr/>
                </a:tc>
                <a:tc>
                  <a:txBody>
                    <a:bodyPr/>
                    <a:lstStyle/>
                    <a:p>
                      <a:r>
                        <a:rPr lang="en-US" baseline="0" dirty="0">
                          <a:solidFill>
                            <a:schemeClr val="bg1"/>
                          </a:solidFill>
                          <a:latin typeface="Century Gothic" panose="020B0502020202020204" pitchFamily="34" charset="0"/>
                        </a:rPr>
                        <a:t>MEDIUM</a:t>
                      </a:r>
                    </a:p>
                  </a:txBody>
                  <a:tcPr/>
                </a:tc>
                <a:tc>
                  <a:txBody>
                    <a:bodyPr/>
                    <a:lstStyle/>
                    <a:p>
                      <a:r>
                        <a:rPr lang="en-US" baseline="0" dirty="0">
                          <a:solidFill>
                            <a:schemeClr val="bg1"/>
                          </a:solidFill>
                          <a:latin typeface="Century Gothic" panose="020B0502020202020204" pitchFamily="34" charset="0"/>
                        </a:rPr>
                        <a:t>UNLIKELY</a:t>
                      </a:r>
                    </a:p>
                  </a:txBody>
                  <a:tcPr/>
                </a:tc>
                <a:tc>
                  <a:txBody>
                    <a:bodyPr/>
                    <a:lstStyle/>
                    <a:p>
                      <a:r>
                        <a:rPr lang="en-US" baseline="0" dirty="0">
                          <a:solidFill>
                            <a:schemeClr val="bg1"/>
                          </a:solidFill>
                          <a:latin typeface="Century Gothic" panose="020B0502020202020204" pitchFamily="34" charset="0"/>
                        </a:rPr>
                        <a:t>MEDIUM</a:t>
                      </a:r>
                    </a:p>
                  </a:txBody>
                  <a:tcPr/>
                </a:tc>
                <a:tc>
                  <a:txBody>
                    <a:bodyPr/>
                    <a:lstStyle/>
                    <a:p>
                      <a:r>
                        <a:rPr lang="en-US" baseline="0" dirty="0">
                          <a:solidFill>
                            <a:schemeClr val="bg1"/>
                          </a:solidFill>
                          <a:latin typeface="Century Gothic" panose="020B0502020202020204" pitchFamily="34" charset="0"/>
                        </a:rPr>
                        <a:t>P4 (MEDIUM)</a:t>
                      </a:r>
                    </a:p>
                  </a:txBody>
                  <a:tcPr/>
                </a:tc>
                <a:tc>
                  <a:txBody>
                    <a:bodyPr/>
                    <a:lstStyle/>
                    <a:p>
                      <a:r>
                        <a:rPr lang="en-US" baseline="0" dirty="0">
                          <a:solidFill>
                            <a:schemeClr val="bg1"/>
                          </a:solidFill>
                          <a:latin typeface="Century Gothic" panose="020B0502020202020204" pitchFamily="34" charset="0"/>
                        </a:rPr>
                        <a:t>3</a:t>
                      </a:r>
                    </a:p>
                  </a:txBody>
                  <a:tcPr/>
                </a:tc>
                <a:extLst>
                  <a:ext uri="{0D108BD9-81ED-4DB2-BD59-A6C34878D82A}">
                    <a16:rowId xmlns:a16="http://schemas.microsoft.com/office/drawing/2014/main" val="2705193241"/>
                  </a:ext>
                </a:extLst>
              </a:tr>
              <a:tr h="413818">
                <a:tc>
                  <a:txBody>
                    <a:bodyPr/>
                    <a:lstStyle/>
                    <a:p>
                      <a:r>
                        <a:rPr lang="en-US" baseline="0" dirty="0">
                          <a:solidFill>
                            <a:schemeClr val="bg1"/>
                          </a:solidFill>
                          <a:latin typeface="Century Gothic" panose="020B0502020202020204" pitchFamily="34" charset="0"/>
                        </a:rPr>
                        <a:t>STD-006-CPP</a:t>
                      </a:r>
                    </a:p>
                  </a:txBody>
                  <a:tcPr/>
                </a:tc>
                <a:tc>
                  <a:txBody>
                    <a:bodyPr/>
                    <a:lstStyle/>
                    <a:p>
                      <a:r>
                        <a:rPr lang="en-US" baseline="0" dirty="0">
                          <a:solidFill>
                            <a:schemeClr val="bg1"/>
                          </a:solidFill>
                          <a:latin typeface="Century Gothic" panose="020B0502020202020204" pitchFamily="34" charset="0"/>
                        </a:rPr>
                        <a:t>MEDIUM</a:t>
                      </a:r>
                    </a:p>
                  </a:txBody>
                  <a:tcPr/>
                </a:tc>
                <a:tc>
                  <a:txBody>
                    <a:bodyPr/>
                    <a:lstStyle/>
                    <a:p>
                      <a:r>
                        <a:rPr lang="en-US" baseline="0" dirty="0">
                          <a:solidFill>
                            <a:schemeClr val="bg1"/>
                          </a:solidFill>
                          <a:latin typeface="Century Gothic" panose="020B0502020202020204" pitchFamily="34" charset="0"/>
                        </a:rPr>
                        <a:t>UNLIKELY</a:t>
                      </a:r>
                    </a:p>
                  </a:txBody>
                  <a:tcPr/>
                </a:tc>
                <a:tc>
                  <a:txBody>
                    <a:bodyPr/>
                    <a:lstStyle/>
                    <a:p>
                      <a:r>
                        <a:rPr lang="en-US" baseline="0" dirty="0">
                          <a:solidFill>
                            <a:schemeClr val="bg1"/>
                          </a:solidFill>
                          <a:latin typeface="Century Gothic" panose="020B0502020202020204" pitchFamily="34" charset="0"/>
                        </a:rPr>
                        <a:t>MEDIUM</a:t>
                      </a:r>
                    </a:p>
                  </a:txBody>
                  <a:tcPr/>
                </a:tc>
                <a:tc>
                  <a:txBody>
                    <a:bodyPr/>
                    <a:lstStyle/>
                    <a:p>
                      <a:r>
                        <a:rPr lang="en-US" baseline="0" dirty="0">
                          <a:solidFill>
                            <a:schemeClr val="bg1"/>
                          </a:solidFill>
                          <a:latin typeface="Century Gothic" panose="020B0502020202020204" pitchFamily="34" charset="0"/>
                        </a:rPr>
                        <a:t>P3 (LOW)</a:t>
                      </a:r>
                    </a:p>
                  </a:txBody>
                  <a:tcPr/>
                </a:tc>
                <a:tc>
                  <a:txBody>
                    <a:bodyPr/>
                    <a:lstStyle/>
                    <a:p>
                      <a:r>
                        <a:rPr lang="en-US" baseline="0" dirty="0">
                          <a:solidFill>
                            <a:schemeClr val="bg1"/>
                          </a:solidFill>
                          <a:latin typeface="Century Gothic" panose="020B0502020202020204" pitchFamily="34" charset="0"/>
                        </a:rPr>
                        <a:t>3</a:t>
                      </a:r>
                    </a:p>
                  </a:txBody>
                  <a:tcPr/>
                </a:tc>
                <a:extLst>
                  <a:ext uri="{0D108BD9-81ED-4DB2-BD59-A6C34878D82A}">
                    <a16:rowId xmlns:a16="http://schemas.microsoft.com/office/drawing/2014/main" val="1084648514"/>
                  </a:ext>
                </a:extLst>
              </a:tr>
              <a:tr h="413818">
                <a:tc>
                  <a:txBody>
                    <a:bodyPr/>
                    <a:lstStyle/>
                    <a:p>
                      <a:r>
                        <a:rPr lang="en-US" baseline="0" dirty="0">
                          <a:solidFill>
                            <a:schemeClr val="bg1"/>
                          </a:solidFill>
                          <a:latin typeface="Century Gothic" panose="020B0502020202020204" pitchFamily="34" charset="0"/>
                        </a:rPr>
                        <a:t>STD-007-CPP</a:t>
                      </a:r>
                    </a:p>
                  </a:txBody>
                  <a:tcPr/>
                </a:tc>
                <a:tc>
                  <a:txBody>
                    <a:bodyPr/>
                    <a:lstStyle/>
                    <a:p>
                      <a:r>
                        <a:rPr lang="en-US" baseline="0" dirty="0">
                          <a:solidFill>
                            <a:schemeClr val="bg1"/>
                          </a:solidFill>
                          <a:latin typeface="Century Gothic" panose="020B0502020202020204" pitchFamily="34" charset="0"/>
                        </a:rPr>
                        <a:t>LOW</a:t>
                      </a:r>
                    </a:p>
                  </a:txBody>
                  <a:tcPr/>
                </a:tc>
                <a:tc>
                  <a:txBody>
                    <a:bodyPr/>
                    <a:lstStyle/>
                    <a:p>
                      <a:r>
                        <a:rPr lang="en-US" baseline="0" dirty="0">
                          <a:solidFill>
                            <a:schemeClr val="bg1"/>
                          </a:solidFill>
                          <a:latin typeface="Century Gothic" panose="020B0502020202020204" pitchFamily="34" charset="0"/>
                        </a:rPr>
                        <a:t>PROBABLE</a:t>
                      </a:r>
                    </a:p>
                  </a:txBody>
                  <a:tcPr/>
                </a:tc>
                <a:tc>
                  <a:txBody>
                    <a:bodyPr/>
                    <a:lstStyle/>
                    <a:p>
                      <a:r>
                        <a:rPr lang="en-US" baseline="0" dirty="0">
                          <a:solidFill>
                            <a:schemeClr val="bg1"/>
                          </a:solidFill>
                          <a:latin typeface="Century Gothic" panose="020B0502020202020204" pitchFamily="34" charset="0"/>
                        </a:rPr>
                        <a:t>MEDIUM</a:t>
                      </a:r>
                    </a:p>
                  </a:txBody>
                  <a:tcPr/>
                </a:tc>
                <a:tc>
                  <a:txBody>
                    <a:bodyPr/>
                    <a:lstStyle/>
                    <a:p>
                      <a:r>
                        <a:rPr lang="en-US" baseline="0" dirty="0">
                          <a:solidFill>
                            <a:schemeClr val="bg1"/>
                          </a:solidFill>
                          <a:latin typeface="Century Gothic" panose="020B0502020202020204" pitchFamily="34" charset="0"/>
                        </a:rPr>
                        <a:t>P3 (5LOW)</a:t>
                      </a:r>
                    </a:p>
                  </a:txBody>
                  <a:tcPr/>
                </a:tc>
                <a:tc>
                  <a:txBody>
                    <a:bodyPr/>
                    <a:lstStyle/>
                    <a:p>
                      <a:r>
                        <a:rPr lang="en-US" baseline="0" dirty="0">
                          <a:solidFill>
                            <a:schemeClr val="bg1"/>
                          </a:solidFill>
                          <a:latin typeface="Century Gothic" panose="020B0502020202020204" pitchFamily="34" charset="0"/>
                        </a:rPr>
                        <a:t>2</a:t>
                      </a:r>
                    </a:p>
                  </a:txBody>
                  <a:tcPr/>
                </a:tc>
                <a:extLst>
                  <a:ext uri="{0D108BD9-81ED-4DB2-BD59-A6C34878D82A}">
                    <a16:rowId xmlns:a16="http://schemas.microsoft.com/office/drawing/2014/main" val="2406956944"/>
                  </a:ext>
                </a:extLst>
              </a:tr>
              <a:tr h="413818">
                <a:tc>
                  <a:txBody>
                    <a:bodyPr/>
                    <a:lstStyle/>
                    <a:p>
                      <a:r>
                        <a:rPr lang="en-US" baseline="0" dirty="0">
                          <a:solidFill>
                            <a:schemeClr val="bg1"/>
                          </a:solidFill>
                          <a:latin typeface="Century Gothic" panose="020B0502020202020204" pitchFamily="34" charset="0"/>
                        </a:rPr>
                        <a:t>STD-010-CPP</a:t>
                      </a:r>
                    </a:p>
                  </a:txBody>
                  <a:tcPr/>
                </a:tc>
                <a:tc>
                  <a:txBody>
                    <a:bodyPr/>
                    <a:lstStyle/>
                    <a:p>
                      <a:r>
                        <a:rPr lang="en-US" baseline="0" dirty="0">
                          <a:solidFill>
                            <a:schemeClr val="bg1"/>
                          </a:solidFill>
                          <a:latin typeface="Century Gothic" panose="020B0502020202020204" pitchFamily="34" charset="0"/>
                        </a:rPr>
                        <a:t>LOW</a:t>
                      </a:r>
                    </a:p>
                  </a:txBody>
                  <a:tcPr/>
                </a:tc>
                <a:tc>
                  <a:txBody>
                    <a:bodyPr/>
                    <a:lstStyle/>
                    <a:p>
                      <a:r>
                        <a:rPr lang="en-US" baseline="0" dirty="0">
                          <a:solidFill>
                            <a:schemeClr val="bg1"/>
                          </a:solidFill>
                          <a:latin typeface="Century Gothic" panose="020B0502020202020204" pitchFamily="34" charset="0"/>
                        </a:rPr>
                        <a:t>PROBABLE</a:t>
                      </a:r>
                    </a:p>
                  </a:txBody>
                  <a:tcPr/>
                </a:tc>
                <a:tc>
                  <a:txBody>
                    <a:bodyPr/>
                    <a:lstStyle/>
                    <a:p>
                      <a:r>
                        <a:rPr lang="en-US" baseline="0" dirty="0">
                          <a:solidFill>
                            <a:schemeClr val="bg1"/>
                          </a:solidFill>
                          <a:latin typeface="Century Gothic" panose="020B0502020202020204" pitchFamily="34" charset="0"/>
                        </a:rPr>
                        <a:t>HIGH</a:t>
                      </a:r>
                    </a:p>
                  </a:txBody>
                  <a:tcPr/>
                </a:tc>
                <a:tc>
                  <a:txBody>
                    <a:bodyPr/>
                    <a:lstStyle/>
                    <a:p>
                      <a:r>
                        <a:rPr lang="en-US" baseline="0" dirty="0">
                          <a:solidFill>
                            <a:schemeClr val="bg1"/>
                          </a:solidFill>
                          <a:latin typeface="Century Gothic" panose="020B0502020202020204" pitchFamily="34" charset="0"/>
                        </a:rPr>
                        <a:t>P2 (LOW)</a:t>
                      </a:r>
                    </a:p>
                  </a:txBody>
                  <a:tcPr/>
                </a:tc>
                <a:tc>
                  <a:txBody>
                    <a:bodyPr/>
                    <a:lstStyle/>
                    <a:p>
                      <a:r>
                        <a:rPr lang="en-US" baseline="0" dirty="0">
                          <a:solidFill>
                            <a:schemeClr val="bg1"/>
                          </a:solidFill>
                          <a:latin typeface="Century Gothic" panose="020B0502020202020204" pitchFamily="34" charset="0"/>
                        </a:rPr>
                        <a:t>2</a:t>
                      </a:r>
                    </a:p>
                  </a:txBody>
                  <a:tcPr/>
                </a:tc>
                <a:extLst>
                  <a:ext uri="{0D108BD9-81ED-4DB2-BD59-A6C34878D82A}">
                    <a16:rowId xmlns:a16="http://schemas.microsoft.com/office/drawing/2014/main" val="2461870163"/>
                  </a:ext>
                </a:extLst>
              </a:tr>
              <a:tr h="413818">
                <a:tc>
                  <a:txBody>
                    <a:bodyPr/>
                    <a:lstStyle/>
                    <a:p>
                      <a:r>
                        <a:rPr lang="en-US" baseline="0" dirty="0">
                          <a:solidFill>
                            <a:schemeClr val="bg1"/>
                          </a:solidFill>
                          <a:latin typeface="Century Gothic" panose="020B0502020202020204" pitchFamily="34" charset="0"/>
                        </a:rPr>
                        <a:t>STD-002-CPP</a:t>
                      </a:r>
                    </a:p>
                  </a:txBody>
                  <a:tcPr/>
                </a:tc>
                <a:tc>
                  <a:txBody>
                    <a:bodyPr/>
                    <a:lstStyle/>
                    <a:p>
                      <a:r>
                        <a:rPr lang="en-US" baseline="0" dirty="0">
                          <a:solidFill>
                            <a:schemeClr val="bg1"/>
                          </a:solidFill>
                          <a:latin typeface="Century Gothic" panose="020B0502020202020204" pitchFamily="34" charset="0"/>
                        </a:rPr>
                        <a:t>LOW</a:t>
                      </a:r>
                    </a:p>
                  </a:txBody>
                  <a:tcPr/>
                </a:tc>
                <a:tc>
                  <a:txBody>
                    <a:bodyPr/>
                    <a:lstStyle/>
                    <a:p>
                      <a:r>
                        <a:rPr lang="en-US" baseline="0" dirty="0">
                          <a:solidFill>
                            <a:schemeClr val="bg1"/>
                          </a:solidFill>
                          <a:latin typeface="Century Gothic" panose="020B0502020202020204" pitchFamily="34" charset="0"/>
                        </a:rPr>
                        <a:t>UNLIKELY</a:t>
                      </a:r>
                    </a:p>
                  </a:txBody>
                  <a:tcPr/>
                </a:tc>
                <a:tc>
                  <a:txBody>
                    <a:bodyPr/>
                    <a:lstStyle/>
                    <a:p>
                      <a:r>
                        <a:rPr lang="en-US" baseline="0" dirty="0">
                          <a:solidFill>
                            <a:schemeClr val="bg1"/>
                          </a:solidFill>
                          <a:latin typeface="Century Gothic" panose="020B0502020202020204" pitchFamily="34" charset="0"/>
                        </a:rPr>
                        <a:t>MEDIUM</a:t>
                      </a:r>
                    </a:p>
                  </a:txBody>
                  <a:tcPr/>
                </a:tc>
                <a:tc>
                  <a:txBody>
                    <a:bodyPr/>
                    <a:lstStyle/>
                    <a:p>
                      <a:r>
                        <a:rPr lang="en-US" baseline="0" dirty="0">
                          <a:solidFill>
                            <a:schemeClr val="bg1"/>
                          </a:solidFill>
                          <a:latin typeface="Century Gothic" panose="020B0502020202020204" pitchFamily="34" charset="0"/>
                        </a:rPr>
                        <a:t>P2 (LOW)</a:t>
                      </a:r>
                    </a:p>
                  </a:txBody>
                  <a:tcPr/>
                </a:tc>
                <a:tc>
                  <a:txBody>
                    <a:bodyPr/>
                    <a:lstStyle/>
                    <a:p>
                      <a:r>
                        <a:rPr lang="en-US" baseline="0" dirty="0">
                          <a:solidFill>
                            <a:schemeClr val="bg1"/>
                          </a:solidFill>
                          <a:latin typeface="Century Gothic" panose="020B0502020202020204" pitchFamily="34" charset="0"/>
                        </a:rPr>
                        <a:t>1</a:t>
                      </a:r>
                    </a:p>
                  </a:txBody>
                  <a:tcPr/>
                </a:tc>
                <a:extLst>
                  <a:ext uri="{0D108BD9-81ED-4DB2-BD59-A6C34878D82A}">
                    <a16:rowId xmlns:a16="http://schemas.microsoft.com/office/drawing/2014/main" val="2888341753"/>
                  </a:ext>
                </a:extLst>
              </a:tr>
            </a:tbl>
          </a:graphicData>
        </a:graphic>
      </p:graphicFrame>
      <p:pic>
        <p:nvPicPr>
          <p:cNvPr id="14" name="Audio 13">
            <a:hlinkClick r:id="" action="ppaction://media"/>
            <a:extLst>
              <a:ext uri="{FF2B5EF4-FFF2-40B4-BE49-F238E27FC236}">
                <a16:creationId xmlns:a16="http://schemas.microsoft.com/office/drawing/2014/main" id="{C3E0BF6A-D399-969B-D002-AD15D4EE341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147"/>
    </mc:Choice>
    <mc:Fallback>
      <p:transition spd="slow" advTm="20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221325" y="2057401"/>
            <a:ext cx="3527385"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r>
              <a:rPr lang="en-US" sz="1600" dirty="0"/>
              <a:t>Encryption at rest</a:t>
            </a:r>
          </a:p>
          <a:p>
            <a:pPr marL="285750" indent="-285750">
              <a:buSzPts val="1600"/>
            </a:pPr>
            <a:r>
              <a:rPr lang="en-US" sz="1600" dirty="0"/>
              <a:t>Protects data stored in databases</a:t>
            </a:r>
          </a:p>
          <a:p>
            <a:pPr marL="285750" indent="-285750">
              <a:buSzPts val="1600"/>
            </a:pPr>
            <a:r>
              <a:rPr lang="en-US" sz="1600" dirty="0"/>
              <a:t>Applied with key management systems</a:t>
            </a:r>
          </a:p>
          <a:p>
            <a:pPr marL="285750" indent="-285750">
              <a:buSzPts val="1600"/>
            </a:pPr>
            <a:r>
              <a:rPr lang="en-US" sz="1600" dirty="0"/>
              <a:t>Prevents unauthorize </a:t>
            </a:r>
            <a:r>
              <a:rPr lang="en-US" sz="1600" dirty="0" err="1"/>
              <a:t>acess</a:t>
            </a:r>
            <a:endParaRPr sz="1600"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1C2656F4-792B-02BA-A094-878C1A71BC32}"/>
              </a:ext>
            </a:extLst>
          </p:cNvPr>
          <p:cNvSpPr txBox="1"/>
          <p:nvPr/>
        </p:nvSpPr>
        <p:spPr>
          <a:xfrm>
            <a:off x="4462238" y="2057400"/>
            <a:ext cx="3527385" cy="2022092"/>
          </a:xfrm>
          <a:prstGeom prst="rect">
            <a:avLst/>
          </a:prstGeom>
          <a:noFill/>
        </p:spPr>
        <p:txBody>
          <a:bodyPr wrap="square" rtlCol="0">
            <a:spAutoFit/>
          </a:bodyPr>
          <a:lstStyle/>
          <a:p>
            <a:pPr>
              <a:lnSpc>
                <a:spcPct val="90000"/>
              </a:lnSpc>
              <a:spcBef>
                <a:spcPts val="1000"/>
              </a:spcBef>
              <a:buClr>
                <a:schemeClr val="bg1"/>
              </a:buClr>
            </a:pPr>
            <a:r>
              <a:rPr lang="en-US" sz="1600" dirty="0">
                <a:solidFill>
                  <a:schemeClr val="bg1"/>
                </a:solidFill>
                <a:latin typeface="Century Gothic" panose="020B0502020202020204" pitchFamily="34" charset="0"/>
              </a:rPr>
              <a:t>Encryption in flight</a:t>
            </a:r>
          </a:p>
          <a:p>
            <a:pPr marL="285750" indent="-285750">
              <a:lnSpc>
                <a:spcPct val="90000"/>
              </a:lnSpc>
              <a:spcBef>
                <a:spcPts val="1000"/>
              </a:spcBef>
              <a:buClr>
                <a:schemeClr val="bg1"/>
              </a:buClr>
              <a:buFont typeface="Arial" panose="020B0604020202020204" pitchFamily="34" charset="0"/>
              <a:buChar char="•"/>
            </a:pPr>
            <a:r>
              <a:rPr lang="en-US" sz="1600" dirty="0">
                <a:solidFill>
                  <a:schemeClr val="bg1"/>
                </a:solidFill>
                <a:latin typeface="Century Gothic" panose="020B0502020202020204" pitchFamily="34" charset="0"/>
              </a:rPr>
              <a:t>Secures data across networks</a:t>
            </a:r>
          </a:p>
          <a:p>
            <a:pPr marL="285750" indent="-285750">
              <a:lnSpc>
                <a:spcPct val="90000"/>
              </a:lnSpc>
              <a:spcBef>
                <a:spcPts val="1000"/>
              </a:spcBef>
              <a:buClr>
                <a:schemeClr val="bg1"/>
              </a:buClr>
              <a:buFont typeface="Arial" panose="020B0604020202020204" pitchFamily="34" charset="0"/>
              <a:buChar char="•"/>
            </a:pPr>
            <a:r>
              <a:rPr lang="en-US" sz="1600" dirty="0">
                <a:solidFill>
                  <a:schemeClr val="bg1"/>
                </a:solidFill>
                <a:latin typeface="Century Gothic" panose="020B0502020202020204" pitchFamily="34" charset="0"/>
              </a:rPr>
              <a:t>Applied with secure network like HTTPS or secure API</a:t>
            </a:r>
          </a:p>
          <a:p>
            <a:pPr marL="285750" indent="-285750">
              <a:lnSpc>
                <a:spcPct val="90000"/>
              </a:lnSpc>
              <a:spcBef>
                <a:spcPts val="1000"/>
              </a:spcBef>
              <a:buClr>
                <a:schemeClr val="bg1"/>
              </a:buClr>
              <a:buFont typeface="Arial" panose="020B0604020202020204" pitchFamily="34" charset="0"/>
              <a:buChar char="•"/>
            </a:pPr>
            <a:r>
              <a:rPr lang="en-US" sz="1600" dirty="0">
                <a:solidFill>
                  <a:schemeClr val="bg1"/>
                </a:solidFill>
                <a:latin typeface="Century Gothic" panose="020B0502020202020204" pitchFamily="34" charset="0"/>
              </a:rPr>
              <a:t>Ensures data confidentiality during transmit</a:t>
            </a:r>
          </a:p>
          <a:p>
            <a:endParaRPr lang="en-US" dirty="0">
              <a:solidFill>
                <a:schemeClr val="bg1"/>
              </a:solidFill>
            </a:endParaRPr>
          </a:p>
        </p:txBody>
      </p:sp>
      <p:sp>
        <p:nvSpPr>
          <p:cNvPr id="3" name="TextBox 2">
            <a:extLst>
              <a:ext uri="{FF2B5EF4-FFF2-40B4-BE49-F238E27FC236}">
                <a16:creationId xmlns:a16="http://schemas.microsoft.com/office/drawing/2014/main" id="{41B62D34-1CE0-A609-1E1C-0730E79FAABD}"/>
              </a:ext>
            </a:extLst>
          </p:cNvPr>
          <p:cNvSpPr txBox="1"/>
          <p:nvPr/>
        </p:nvSpPr>
        <p:spPr>
          <a:xfrm>
            <a:off x="8703151" y="2057400"/>
            <a:ext cx="3267524" cy="2028248"/>
          </a:xfrm>
          <a:prstGeom prst="rect">
            <a:avLst/>
          </a:prstGeom>
          <a:noFill/>
        </p:spPr>
        <p:txBody>
          <a:bodyPr wrap="square" rtlCol="0">
            <a:spAutoFit/>
          </a:bodyPr>
          <a:lstStyle/>
          <a:p>
            <a:pPr>
              <a:lnSpc>
                <a:spcPct val="90000"/>
              </a:lnSpc>
              <a:spcBef>
                <a:spcPts val="1000"/>
              </a:spcBef>
            </a:pPr>
            <a:r>
              <a:rPr lang="en-US" sz="1600" dirty="0">
                <a:solidFill>
                  <a:schemeClr val="bg1"/>
                </a:solidFill>
                <a:latin typeface="Century Gothic" panose="020B0502020202020204" pitchFamily="34" charset="0"/>
              </a:rPr>
              <a:t>Encryption in use</a:t>
            </a:r>
          </a:p>
          <a:p>
            <a:pPr marL="285750" indent="-285750">
              <a:lnSpc>
                <a:spcPct val="90000"/>
              </a:lnSpc>
              <a:spcBef>
                <a:spcPts val="1000"/>
              </a:spcBef>
              <a:buClr>
                <a:schemeClr val="bg1"/>
              </a:buClr>
              <a:buFont typeface="Arial" panose="020B0604020202020204" pitchFamily="34" charset="0"/>
              <a:buChar char="•"/>
            </a:pPr>
            <a:r>
              <a:rPr lang="en-US" sz="1600" dirty="0">
                <a:solidFill>
                  <a:schemeClr val="bg1"/>
                </a:solidFill>
                <a:latin typeface="Century Gothic" panose="020B0502020202020204" pitchFamily="34" charset="0"/>
              </a:rPr>
              <a:t>Protects data while actively processing</a:t>
            </a:r>
          </a:p>
          <a:p>
            <a:pPr marL="285750" indent="-285750">
              <a:lnSpc>
                <a:spcPct val="90000"/>
              </a:lnSpc>
              <a:spcBef>
                <a:spcPts val="1000"/>
              </a:spcBef>
              <a:buClr>
                <a:schemeClr val="bg1"/>
              </a:buClr>
              <a:buFont typeface="Arial" panose="020B0604020202020204" pitchFamily="34" charset="0"/>
              <a:buChar char="•"/>
            </a:pPr>
            <a:r>
              <a:rPr lang="en-US" sz="1600" dirty="0">
                <a:solidFill>
                  <a:schemeClr val="bg1"/>
                </a:solidFill>
                <a:latin typeface="Century Gothic" panose="020B0502020202020204" pitchFamily="34" charset="0"/>
              </a:rPr>
              <a:t>Applied in memory encryptions for private data</a:t>
            </a:r>
          </a:p>
          <a:p>
            <a:pPr marL="285750" indent="-285750">
              <a:lnSpc>
                <a:spcPct val="90000"/>
              </a:lnSpc>
              <a:spcBef>
                <a:spcPts val="1000"/>
              </a:spcBef>
              <a:buClr>
                <a:schemeClr val="bg1"/>
              </a:buClr>
              <a:buFont typeface="Arial" panose="020B0604020202020204" pitchFamily="34" charset="0"/>
              <a:buChar char="•"/>
            </a:pPr>
            <a:r>
              <a:rPr lang="en-US" sz="1600" dirty="0">
                <a:solidFill>
                  <a:schemeClr val="bg1"/>
                </a:solidFill>
                <a:latin typeface="Century Gothic" panose="020B0502020202020204" pitchFamily="34" charset="0"/>
              </a:rPr>
              <a:t>Protects data from insider threats like Malware</a:t>
            </a:r>
          </a:p>
        </p:txBody>
      </p:sp>
      <p:pic>
        <p:nvPicPr>
          <p:cNvPr id="14" name="Audio 13">
            <a:hlinkClick r:id="" action="ppaction://media"/>
            <a:extLst>
              <a:ext uri="{FF2B5EF4-FFF2-40B4-BE49-F238E27FC236}">
                <a16:creationId xmlns:a16="http://schemas.microsoft.com/office/drawing/2014/main" id="{05A3C378-6470-3683-7DAD-63B09C77601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079"/>
    </mc:Choice>
    <mc:Fallback>
      <p:transition spd="slow" advTm="83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221325" y="1991013"/>
            <a:ext cx="316857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Aft>
                <a:spcPts val="0"/>
              </a:spcAft>
              <a:buClr>
                <a:schemeClr val="lt1"/>
              </a:buClr>
              <a:buSzPts val="2400"/>
              <a:buNone/>
            </a:pPr>
            <a:r>
              <a:rPr lang="en-US" dirty="0"/>
              <a:t>Authentication</a:t>
            </a:r>
          </a:p>
          <a:p>
            <a:pPr marL="342900">
              <a:buSzPts val="2400"/>
            </a:pPr>
            <a:r>
              <a:rPr lang="en-US" dirty="0"/>
              <a:t>Process of verifying identity</a:t>
            </a:r>
          </a:p>
          <a:p>
            <a:pPr marL="342900">
              <a:buSzPts val="2400"/>
            </a:pPr>
            <a:r>
              <a:rPr lang="en-US" dirty="0"/>
              <a:t>System uses a username and password</a:t>
            </a:r>
          </a:p>
          <a:p>
            <a:pPr marL="342900">
              <a:buSzPts val="2400"/>
            </a:pPr>
            <a:r>
              <a:rPr lang="en-US" dirty="0"/>
              <a:t>Prevent unauthorize user</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189;p8">
            <a:extLst>
              <a:ext uri="{FF2B5EF4-FFF2-40B4-BE49-F238E27FC236}">
                <a16:creationId xmlns:a16="http://schemas.microsoft.com/office/drawing/2014/main" id="{9607DB78-41A4-D8C7-29A7-BA81B5739A50}"/>
              </a:ext>
            </a:extLst>
          </p:cNvPr>
          <p:cNvSpPr txBox="1">
            <a:spLocks/>
          </p:cNvSpPr>
          <p:nvPr/>
        </p:nvSpPr>
        <p:spPr>
          <a:xfrm>
            <a:off x="4511715" y="1986382"/>
            <a:ext cx="3168570"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buSzPts val="2400"/>
              <a:buFont typeface="Arial"/>
              <a:buNone/>
            </a:pPr>
            <a:r>
              <a:rPr lang="en-US" dirty="0"/>
              <a:t>Authorization</a:t>
            </a:r>
          </a:p>
          <a:p>
            <a:pPr marL="342900">
              <a:buSzPts val="2400"/>
            </a:pPr>
            <a:r>
              <a:rPr lang="en-US" dirty="0"/>
              <a:t>Determines what action and permission user has</a:t>
            </a:r>
          </a:p>
          <a:p>
            <a:pPr marL="342900">
              <a:buSzPts val="2400"/>
            </a:pPr>
            <a:r>
              <a:rPr lang="en-US" dirty="0"/>
              <a:t>Applies least privilege principle</a:t>
            </a:r>
          </a:p>
          <a:p>
            <a:pPr marL="342900">
              <a:buSzPts val="2400"/>
            </a:pPr>
            <a:r>
              <a:rPr lang="en-US" dirty="0"/>
              <a:t>Prevents abuse of access</a:t>
            </a:r>
          </a:p>
        </p:txBody>
      </p:sp>
      <p:sp>
        <p:nvSpPr>
          <p:cNvPr id="3" name="Google Shape;189;p8">
            <a:extLst>
              <a:ext uri="{FF2B5EF4-FFF2-40B4-BE49-F238E27FC236}">
                <a16:creationId xmlns:a16="http://schemas.microsoft.com/office/drawing/2014/main" id="{36534B1D-96D7-6F13-85CC-9439CD82749F}"/>
              </a:ext>
            </a:extLst>
          </p:cNvPr>
          <p:cNvSpPr txBox="1">
            <a:spLocks/>
          </p:cNvSpPr>
          <p:nvPr/>
        </p:nvSpPr>
        <p:spPr>
          <a:xfrm>
            <a:off x="8802105" y="1986381"/>
            <a:ext cx="3168570"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buSzPts val="2400"/>
              <a:buFont typeface="Arial"/>
              <a:buNone/>
            </a:pPr>
            <a:r>
              <a:rPr lang="en-US" dirty="0"/>
              <a:t>Accounting</a:t>
            </a:r>
          </a:p>
          <a:p>
            <a:pPr marL="342900">
              <a:buSzPts val="2400"/>
            </a:pPr>
            <a:r>
              <a:rPr lang="en-US" dirty="0"/>
              <a:t>Tracks and logs actions performed by user</a:t>
            </a:r>
          </a:p>
          <a:p>
            <a:pPr marL="342900">
              <a:buSzPts val="2400"/>
            </a:pPr>
            <a:r>
              <a:rPr lang="en-US" dirty="0"/>
              <a:t>Used by network monitoring tool</a:t>
            </a:r>
          </a:p>
          <a:p>
            <a:pPr marL="342900">
              <a:buSzPts val="2400"/>
            </a:pPr>
            <a:r>
              <a:rPr lang="en-US" dirty="0"/>
              <a:t>Enables an incident response</a:t>
            </a:r>
          </a:p>
        </p:txBody>
      </p:sp>
      <p:pic>
        <p:nvPicPr>
          <p:cNvPr id="25" name="Audio 24">
            <a:hlinkClick r:id="" action="ppaction://media"/>
            <a:extLst>
              <a:ext uri="{FF2B5EF4-FFF2-40B4-BE49-F238E27FC236}">
                <a16:creationId xmlns:a16="http://schemas.microsoft.com/office/drawing/2014/main" id="{55DC27B7-B04C-3750-232B-66EE89AD453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412"/>
    </mc:Choice>
    <mc:Fallback>
      <p:transition spd="slow" advTm="75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is utilized for testing individual components in code such as a function, class, or method independent from the program.</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r>
              <a:rPr lang="en-US" dirty="0"/>
              <a:t>The tests displayed were done through google test in C++ visual studios</a:t>
            </a:r>
          </a:p>
          <a:p>
            <a:pPr lvl="0" indent="-457200" algn="l" rtl="0">
              <a:lnSpc>
                <a:spcPct val="90000"/>
              </a:lnSpc>
              <a:spcBef>
                <a:spcPts val="1000"/>
              </a:spcBef>
              <a:spcAft>
                <a:spcPts val="0"/>
              </a:spcAft>
              <a:buSzPts val="1800"/>
              <a:buAutoNum type="arabicPeriod"/>
            </a:pPr>
            <a:r>
              <a:rPr lang="en-US" dirty="0" err="1"/>
              <a:t>ClearEraseColleciton</a:t>
            </a:r>
            <a:endParaRPr lang="en-US" dirty="0"/>
          </a:p>
          <a:p>
            <a:pPr lvl="0" indent="-457200" algn="l" rtl="0">
              <a:lnSpc>
                <a:spcPct val="90000"/>
              </a:lnSpc>
              <a:spcBef>
                <a:spcPts val="1000"/>
              </a:spcBef>
              <a:spcAft>
                <a:spcPts val="0"/>
              </a:spcAft>
              <a:buSzPts val="1800"/>
              <a:buAutoNum type="arabicPeriod"/>
            </a:pPr>
            <a:r>
              <a:rPr lang="en-US" dirty="0" err="1"/>
              <a:t>ResizingToZero</a:t>
            </a:r>
            <a:endParaRPr lang="en-US" dirty="0"/>
          </a:p>
          <a:p>
            <a:pPr lvl="0" indent="-457200" algn="l" rtl="0">
              <a:lnSpc>
                <a:spcPct val="90000"/>
              </a:lnSpc>
              <a:spcBef>
                <a:spcPts val="1000"/>
              </a:spcBef>
              <a:spcAft>
                <a:spcPts val="0"/>
              </a:spcAft>
              <a:buSzPts val="1800"/>
              <a:buAutoNum type="arabicPeriod"/>
            </a:pPr>
            <a:r>
              <a:rPr lang="en-US" dirty="0" err="1"/>
              <a:t>AlwaysFail</a:t>
            </a:r>
            <a:endParaRPr lang="en-US" dirty="0"/>
          </a:p>
          <a:p>
            <a:pPr lvl="0" indent="-457200" algn="l" rtl="0">
              <a:lnSpc>
                <a:spcPct val="90000"/>
              </a:lnSpc>
              <a:spcBef>
                <a:spcPts val="1000"/>
              </a:spcBef>
              <a:spcAft>
                <a:spcPts val="0"/>
              </a:spcAft>
              <a:buSzPts val="1800"/>
              <a:buAutoNum type="arabicPeriod"/>
            </a:pPr>
            <a:r>
              <a:rPr lang="en-US" dirty="0" err="1"/>
              <a:t>OutOfRangeExceptionThrown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8" name="Audio 17">
            <a:hlinkClick r:id="" action="ppaction://media"/>
            <a:extLst>
              <a:ext uri="{FF2B5EF4-FFF2-40B4-BE49-F238E27FC236}">
                <a16:creationId xmlns:a16="http://schemas.microsoft.com/office/drawing/2014/main" id="{5948361E-19EE-954E-9C08-69830B527D4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455"/>
    </mc:Choice>
    <mc:Fallback>
      <p:transition spd="slow" advTm="25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7D32-367D-C0D9-BFF7-0D7A82C5232F}"/>
              </a:ext>
            </a:extLst>
          </p:cNvPr>
          <p:cNvSpPr>
            <a:spLocks noGrp="1"/>
          </p:cNvSpPr>
          <p:nvPr>
            <p:ph type="title"/>
          </p:nvPr>
        </p:nvSpPr>
        <p:spPr/>
        <p:txBody>
          <a:bodyPr/>
          <a:lstStyle/>
          <a:p>
            <a:r>
              <a:rPr lang="en-US" dirty="0" err="1"/>
              <a:t>ClearEraseCollection</a:t>
            </a:r>
            <a:endParaRPr lang="en-US" dirty="0"/>
          </a:p>
        </p:txBody>
      </p:sp>
      <p:sp>
        <p:nvSpPr>
          <p:cNvPr id="3" name="Text Placeholder 2">
            <a:extLst>
              <a:ext uri="{FF2B5EF4-FFF2-40B4-BE49-F238E27FC236}">
                <a16:creationId xmlns:a16="http://schemas.microsoft.com/office/drawing/2014/main" id="{0353BDDB-1172-2B09-99AB-55BAF539EB7D}"/>
              </a:ext>
            </a:extLst>
          </p:cNvPr>
          <p:cNvSpPr>
            <a:spLocks noGrp="1"/>
          </p:cNvSpPr>
          <p:nvPr>
            <p:ph type="body" idx="1"/>
          </p:nvPr>
        </p:nvSpPr>
        <p:spPr>
          <a:xfrm>
            <a:off x="6551270" y="2314937"/>
            <a:ext cx="5393803" cy="2753464"/>
          </a:xfrm>
        </p:spPr>
        <p:txBody>
          <a:bodyPr/>
          <a:lstStyle/>
          <a:p>
            <a:r>
              <a:rPr lang="en-US" dirty="0"/>
              <a:t>Test checks collection to verify that is empty </a:t>
            </a:r>
          </a:p>
          <a:p>
            <a:r>
              <a:rPr lang="en-US" dirty="0"/>
              <a:t>If not, it will clear the collection and check again for emptiness.</a:t>
            </a:r>
          </a:p>
        </p:txBody>
      </p:sp>
      <p:pic>
        <p:nvPicPr>
          <p:cNvPr id="5" name="Picture 4" descr="A computer screen shot of code&#10;&#10;AI-generated content may be incorrect.">
            <a:extLst>
              <a:ext uri="{FF2B5EF4-FFF2-40B4-BE49-F238E27FC236}">
                <a16:creationId xmlns:a16="http://schemas.microsoft.com/office/drawing/2014/main" id="{ED3572BD-F556-A6C3-A3E9-D369CF0778A0}"/>
              </a:ext>
            </a:extLst>
          </p:cNvPr>
          <p:cNvPicPr>
            <a:picLocks noChangeAspect="1"/>
          </p:cNvPicPr>
          <p:nvPr/>
        </p:nvPicPr>
        <p:blipFill>
          <a:blip r:embed="rId5"/>
          <a:stretch>
            <a:fillRect/>
          </a:stretch>
        </p:blipFill>
        <p:spPr>
          <a:xfrm>
            <a:off x="381854" y="1721972"/>
            <a:ext cx="5714146" cy="3278802"/>
          </a:xfrm>
          <a:prstGeom prst="rect">
            <a:avLst/>
          </a:prstGeom>
        </p:spPr>
      </p:pic>
      <p:pic>
        <p:nvPicPr>
          <p:cNvPr id="7" name="Picture 6">
            <a:extLst>
              <a:ext uri="{FF2B5EF4-FFF2-40B4-BE49-F238E27FC236}">
                <a16:creationId xmlns:a16="http://schemas.microsoft.com/office/drawing/2014/main" id="{88A0519B-D003-861F-CA08-4EDB7C7F721B}"/>
              </a:ext>
            </a:extLst>
          </p:cNvPr>
          <p:cNvPicPr>
            <a:picLocks noChangeAspect="1"/>
          </p:cNvPicPr>
          <p:nvPr/>
        </p:nvPicPr>
        <p:blipFill>
          <a:blip r:embed="rId6"/>
          <a:stretch>
            <a:fillRect/>
          </a:stretch>
        </p:blipFill>
        <p:spPr>
          <a:xfrm>
            <a:off x="381854" y="5068401"/>
            <a:ext cx="9670219" cy="674667"/>
          </a:xfrm>
          <a:prstGeom prst="rect">
            <a:avLst/>
          </a:prstGeom>
        </p:spPr>
      </p:pic>
      <p:pic>
        <p:nvPicPr>
          <p:cNvPr id="15" name="Audio 14">
            <a:hlinkClick r:id="" action="ppaction://media"/>
            <a:extLst>
              <a:ext uri="{FF2B5EF4-FFF2-40B4-BE49-F238E27FC236}">
                <a16:creationId xmlns:a16="http://schemas.microsoft.com/office/drawing/2014/main" id="{5DA25255-E9E1-CCE7-AF49-B35F2E717BA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6548420"/>
      </p:ext>
    </p:extLst>
  </p:cSld>
  <p:clrMapOvr>
    <a:masterClrMapping/>
  </p:clrMapOvr>
  <mc:AlternateContent xmlns:mc="http://schemas.openxmlformats.org/markup-compatibility/2006">
    <mc:Choice xmlns:p14="http://schemas.microsoft.com/office/powerpoint/2010/main" Requires="p14">
      <p:transition spd="slow" p14:dur="2000" advTm="13060"/>
    </mc:Choice>
    <mc:Fallback>
      <p:transition spd="slow" advTm="13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550</TotalTime>
  <Words>1997</Words>
  <Application>Microsoft Office PowerPoint</Application>
  <PresentationFormat>Widescreen</PresentationFormat>
  <Paragraphs>248</Paragraphs>
  <Slides>18</Slides>
  <Notes>18</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ClearEraseCollection</vt:lpstr>
      <vt:lpstr>ResizingToZero</vt:lpstr>
      <vt:lpstr>AlwaysFail</vt:lpstr>
      <vt:lpstr>OutOfRangeExceptionThrown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Anthony Miranda</cp:lastModifiedBy>
  <cp:revision>8</cp:revision>
  <dcterms:created xsi:type="dcterms:W3CDTF">2020-08-19T17:59:24Z</dcterms:created>
  <dcterms:modified xsi:type="dcterms:W3CDTF">2025-06-23T02:06:15Z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